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508C9D6-DC0B-4567-9670-C5DE586DE450}">
  <a:tblStyle styleId="{C508C9D6-DC0B-4567-9670-C5DE586DE4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76e25e96b_0_2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c76e25e96b_0_2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76e25e96b_0_3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76e25e96b_0_3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c76e25e96b_0_29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c76e25e96b_0_29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c76e25e96b_0_28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c76e25e96b_0_28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c76e25e96b_0_3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c76e25e96b_0_3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c76e25e96b_0_3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c76e25e96b_0_3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c774878ff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c774878ff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76e25e96b_0_29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76e25e96b_0_2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c76e25e96b_0_3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c76e25e96b_0_3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76e25e96b_0_29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76e25e96b_0_2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76e25e96b_0_2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76e25e96b_0_2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c76fb9526d_2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c76fb9526d_2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c76fb9526d_2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c76fb9526d_2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c76fb9526d_2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c76fb9526d_2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c76fb9526d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c76fb9526d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c76e25e96b_0_2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c76e25e96b_0_2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c76e25e96b_0_3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c76e25e96b_0_3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c76e25e96b_0_3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c76e25e96b_0_3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c76e25e96b_0_29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c76e25e96b_0_29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c76fb9526d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c76fb9526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c76fb9526d_2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c76fb9526d_2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76e25e96b_0_27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76e25e96b_0_27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c76e25e96b_0_3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c76e25e96b_0_3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c774878ff6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c774878ff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76e25e96b_0_2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76e25e96b_0_2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76fb9526d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76fb9526d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76fb9526d_2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c76fb9526d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c76fb9526d_2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c76fb9526d_2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76fb9526d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c76fb9526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76fb9526d_2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c76fb9526d_2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10.43.2.1/uploads/" TargetMode="External"/><Relationship Id="rId4" Type="http://schemas.openxmlformats.org/officeDocument/2006/relationships/hyperlink" Target="http://10.43.2.1/uploads/1_shell.php.jpg" TargetMode="External"/><Relationship Id="rId5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jp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Long project presentation</a:t>
            </a:r>
            <a:endParaRPr sz="53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152825"/>
            <a:ext cx="59241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17"/>
              <a:t>Elaboration of CTF challenges for the Toulouse Hacking Convention</a:t>
            </a:r>
            <a:endParaRPr sz="171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17"/>
              <a:t>Rémi Fache and Jean-Baptiste Decourcelle</a:t>
            </a:r>
            <a:endParaRPr sz="1717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</a:t>
            </a:r>
            <a:r>
              <a:rPr lang="fr"/>
              <a:t>Reverse - web challenge</a:t>
            </a:r>
            <a:endParaRPr/>
          </a:p>
        </p:txBody>
      </p:sp>
      <p:sp>
        <p:nvSpPr>
          <p:cNvPr id="245" name="Google Shape;245;p22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 : Authentication on old web site</a:t>
            </a:r>
            <a:endParaRPr/>
          </a:p>
        </p:txBody>
      </p:sp>
      <p:cxnSp>
        <p:nvCxnSpPr>
          <p:cNvPr id="246" name="Google Shape;246;p22"/>
          <p:cNvCxnSpPr/>
          <p:nvPr/>
        </p:nvCxnSpPr>
        <p:spPr>
          <a:xfrm flipH="1" rot="10800000">
            <a:off x="1936550" y="2523100"/>
            <a:ext cx="5414400" cy="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7" name="Google Shape;247;p22"/>
          <p:cNvSpPr/>
          <p:nvPr/>
        </p:nvSpPr>
        <p:spPr>
          <a:xfrm>
            <a:off x="694125" y="2351700"/>
            <a:ext cx="1242300" cy="14229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0000FF"/>
                </a:solidFill>
              </a:rPr>
              <a:t>Android application</a:t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248" name="Google Shape;248;p22"/>
          <p:cNvSpPr/>
          <p:nvPr/>
        </p:nvSpPr>
        <p:spPr>
          <a:xfrm>
            <a:off x="819150" y="2992075"/>
            <a:ext cx="997800" cy="588900"/>
          </a:xfrm>
          <a:prstGeom prst="rect">
            <a:avLst/>
          </a:prstGeom>
          <a:solidFill>
            <a:srgbClr val="FFE1B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</a:rPr>
              <a:t>Web site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</a:rPr>
              <a:t>(front-end)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249" name="Google Shape;249;p22"/>
          <p:cNvSpPr txBox="1"/>
          <p:nvPr/>
        </p:nvSpPr>
        <p:spPr>
          <a:xfrm>
            <a:off x="3633325" y="2225350"/>
            <a:ext cx="178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get authentication code ()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2"/>
          <p:cNvSpPr/>
          <p:nvPr/>
        </p:nvSpPr>
        <p:spPr>
          <a:xfrm>
            <a:off x="7343900" y="2225350"/>
            <a:ext cx="874600" cy="1497063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Web server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(back-end)</a:t>
            </a:r>
            <a:endParaRPr sz="1000"/>
          </a:p>
        </p:txBody>
      </p:sp>
      <p:cxnSp>
        <p:nvCxnSpPr>
          <p:cNvPr id="251" name="Google Shape;251;p22"/>
          <p:cNvCxnSpPr/>
          <p:nvPr/>
        </p:nvCxnSpPr>
        <p:spPr>
          <a:xfrm flipH="1">
            <a:off x="1943600" y="2803050"/>
            <a:ext cx="54003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Google Shape;252;p22"/>
          <p:cNvSpPr txBox="1"/>
          <p:nvPr/>
        </p:nvSpPr>
        <p:spPr>
          <a:xfrm>
            <a:off x="4003675" y="2504000"/>
            <a:ext cx="104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random_code</a:t>
            </a:r>
            <a:endParaRPr sz="1200">
              <a:solidFill>
                <a:srgbClr val="6AA84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3" name="Google Shape;253;p22"/>
          <p:cNvCxnSpPr/>
          <p:nvPr/>
        </p:nvCxnSpPr>
        <p:spPr>
          <a:xfrm>
            <a:off x="1804950" y="3165375"/>
            <a:ext cx="55341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4" name="Google Shape;254;p22"/>
          <p:cNvSpPr txBox="1"/>
          <p:nvPr/>
        </p:nvSpPr>
        <p:spPr>
          <a:xfrm>
            <a:off x="3615475" y="2878500"/>
            <a:ext cx="191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sign in (</a:t>
            </a:r>
            <a:r>
              <a:rPr lang="fr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login, password, id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5" name="Google Shape;255;p22"/>
          <p:cNvCxnSpPr/>
          <p:nvPr/>
        </p:nvCxnSpPr>
        <p:spPr>
          <a:xfrm flipH="1">
            <a:off x="1811825" y="3423050"/>
            <a:ext cx="5517300" cy="1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6" name="Google Shape;256;p22"/>
          <p:cNvSpPr txBox="1"/>
          <p:nvPr/>
        </p:nvSpPr>
        <p:spPr>
          <a:xfrm>
            <a:off x="3682025" y="3156200"/>
            <a:ext cx="191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access granted / denied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2"/>
          <p:cNvSpPr txBox="1"/>
          <p:nvPr/>
        </p:nvSpPr>
        <p:spPr>
          <a:xfrm>
            <a:off x="2612650" y="1752475"/>
            <a:ext cx="376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Normal authentication procedure</a:t>
            </a: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2"/>
          <p:cNvSpPr/>
          <p:nvPr/>
        </p:nvSpPr>
        <p:spPr>
          <a:xfrm>
            <a:off x="610800" y="3991400"/>
            <a:ext cx="4206600" cy="56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user agent =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&lt;anything&gt;? id:BuyExpress/</a:t>
            </a:r>
            <a:r>
              <a:rPr lang="fr" sz="1300">
                <a:solidFill>
                  <a:srgbClr val="0000FF"/>
                </a:solidFill>
              </a:rPr>
              <a:t>&lt;site_version&gt;</a:t>
            </a:r>
            <a:r>
              <a:rPr lang="fr" sz="1300"/>
              <a:t>/</a:t>
            </a:r>
            <a:r>
              <a:rPr lang="fr" sz="1300">
                <a:solidFill>
                  <a:srgbClr val="FF0000"/>
                </a:solidFill>
              </a:rPr>
              <a:t>&lt;token&gt;</a:t>
            </a:r>
            <a:endParaRPr sz="1300">
              <a:solidFill>
                <a:srgbClr val="FF0000"/>
              </a:solidFill>
            </a:endParaRPr>
          </a:p>
        </p:txBody>
      </p:sp>
      <p:sp>
        <p:nvSpPr>
          <p:cNvPr id="259" name="Google Shape;259;p22"/>
          <p:cNvSpPr/>
          <p:nvPr/>
        </p:nvSpPr>
        <p:spPr>
          <a:xfrm>
            <a:off x="5052775" y="3871750"/>
            <a:ext cx="3623100" cy="810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FF0000"/>
                </a:solidFill>
              </a:rPr>
              <a:t>token</a:t>
            </a:r>
            <a:r>
              <a:rPr lang="fr" sz="1300"/>
              <a:t> = constant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0000FF"/>
                </a:solidFill>
              </a:rPr>
              <a:t>site_version</a:t>
            </a:r>
            <a:r>
              <a:rPr lang="fr" sz="1300"/>
              <a:t> = 0.7 (old site) or 1.1 (new site)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666666"/>
                </a:solidFill>
              </a:rPr>
              <a:t>id </a:t>
            </a:r>
            <a:r>
              <a:rPr lang="fr" sz="1300"/>
              <a:t>= hash(</a:t>
            </a:r>
            <a:r>
              <a:rPr lang="fr" sz="1300">
                <a:solidFill>
                  <a:srgbClr val="FF0000"/>
                </a:solidFill>
              </a:rPr>
              <a:t>token</a:t>
            </a:r>
            <a:r>
              <a:rPr lang="fr" sz="1300"/>
              <a:t>) || </a:t>
            </a:r>
            <a:r>
              <a:rPr lang="fr" sz="1300">
                <a:solidFill>
                  <a:srgbClr val="6AA84F"/>
                </a:solidFill>
              </a:rPr>
              <a:t>random_code</a:t>
            </a:r>
            <a:endParaRPr sz="1300">
              <a:solidFill>
                <a:srgbClr val="6AA84F"/>
              </a:solidFill>
            </a:endParaRPr>
          </a:p>
        </p:txBody>
      </p:sp>
      <p:cxnSp>
        <p:nvCxnSpPr>
          <p:cNvPr id="260" name="Google Shape;260;p22"/>
          <p:cNvCxnSpPr>
            <a:stCxn id="258" idx="1"/>
          </p:cNvCxnSpPr>
          <p:nvPr/>
        </p:nvCxnSpPr>
        <p:spPr>
          <a:xfrm flipH="1" rot="10800000">
            <a:off x="610800" y="3339350"/>
            <a:ext cx="201300" cy="932100"/>
          </a:xfrm>
          <a:prstGeom prst="curvedConnector4">
            <a:avLst>
              <a:gd fmla="val -118294" name="adj1"/>
              <a:gd fmla="val 8293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266" name="Google Shape;266;p23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 : Authentication on old web site</a:t>
            </a:r>
            <a:endParaRPr/>
          </a:p>
        </p:txBody>
      </p:sp>
      <p:sp>
        <p:nvSpPr>
          <p:cNvPr id="267" name="Google Shape;267;p23"/>
          <p:cNvSpPr/>
          <p:nvPr/>
        </p:nvSpPr>
        <p:spPr>
          <a:xfrm>
            <a:off x="660000" y="2351700"/>
            <a:ext cx="1276500" cy="14229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0000FF"/>
                </a:solidFill>
              </a:rPr>
              <a:t>PC</a:t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268" name="Google Shape;268;p23"/>
          <p:cNvSpPr/>
          <p:nvPr/>
        </p:nvSpPr>
        <p:spPr>
          <a:xfrm>
            <a:off x="767850" y="2536900"/>
            <a:ext cx="1049100" cy="1065600"/>
          </a:xfrm>
          <a:prstGeom prst="rect">
            <a:avLst/>
          </a:prstGeom>
          <a:solidFill>
            <a:srgbClr val="FFE1B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</a:rPr>
              <a:t>Disobfuscated &amp;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</a:rPr>
              <a:t>modified w</a:t>
            </a:r>
            <a:r>
              <a:rPr lang="fr" sz="1000">
                <a:solidFill>
                  <a:srgbClr val="FF0000"/>
                </a:solidFill>
              </a:rPr>
              <a:t>eb site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</a:rPr>
              <a:t>(front-end)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269" name="Google Shape;269;p23"/>
          <p:cNvSpPr txBox="1"/>
          <p:nvPr/>
        </p:nvSpPr>
        <p:spPr>
          <a:xfrm>
            <a:off x="3645225" y="2323500"/>
            <a:ext cx="178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get authentication code ()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3"/>
          <p:cNvSpPr/>
          <p:nvPr/>
        </p:nvSpPr>
        <p:spPr>
          <a:xfrm>
            <a:off x="7355800" y="2323500"/>
            <a:ext cx="874600" cy="1497063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Web server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(back-end)</a:t>
            </a:r>
            <a:endParaRPr sz="1000"/>
          </a:p>
        </p:txBody>
      </p:sp>
      <p:cxnSp>
        <p:nvCxnSpPr>
          <p:cNvPr id="271" name="Google Shape;271;p23"/>
          <p:cNvCxnSpPr/>
          <p:nvPr/>
        </p:nvCxnSpPr>
        <p:spPr>
          <a:xfrm flipH="1">
            <a:off x="1818700" y="2901200"/>
            <a:ext cx="5537100" cy="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2" name="Google Shape;272;p23"/>
          <p:cNvSpPr txBox="1"/>
          <p:nvPr/>
        </p:nvSpPr>
        <p:spPr>
          <a:xfrm>
            <a:off x="4015575" y="2602150"/>
            <a:ext cx="104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random_code</a:t>
            </a:r>
            <a:endParaRPr sz="1200">
              <a:solidFill>
                <a:srgbClr val="6AA84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3" name="Google Shape;273;p23"/>
          <p:cNvCxnSpPr/>
          <p:nvPr/>
        </p:nvCxnSpPr>
        <p:spPr>
          <a:xfrm>
            <a:off x="1816850" y="3263525"/>
            <a:ext cx="55341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4" name="Google Shape;274;p23"/>
          <p:cNvSpPr txBox="1"/>
          <p:nvPr/>
        </p:nvSpPr>
        <p:spPr>
          <a:xfrm>
            <a:off x="3627375" y="2976650"/>
            <a:ext cx="191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sign in (</a:t>
            </a:r>
            <a:r>
              <a:rPr lang="fr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login, password, id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5" name="Google Shape;275;p23"/>
          <p:cNvCxnSpPr/>
          <p:nvPr/>
        </p:nvCxnSpPr>
        <p:spPr>
          <a:xfrm flipH="1">
            <a:off x="1823725" y="3521200"/>
            <a:ext cx="5517300" cy="1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6" name="Google Shape;276;p23"/>
          <p:cNvSpPr txBox="1"/>
          <p:nvPr/>
        </p:nvSpPr>
        <p:spPr>
          <a:xfrm>
            <a:off x="3693925" y="3254350"/>
            <a:ext cx="191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access granted / denied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3"/>
          <p:cNvSpPr txBox="1"/>
          <p:nvPr/>
        </p:nvSpPr>
        <p:spPr>
          <a:xfrm>
            <a:off x="2519700" y="1534225"/>
            <a:ext cx="393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Exploit /!\</a:t>
            </a: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f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uthentication procedure using modified javascript</a:t>
            </a: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23"/>
          <p:cNvSpPr/>
          <p:nvPr/>
        </p:nvSpPr>
        <p:spPr>
          <a:xfrm>
            <a:off x="610800" y="4053725"/>
            <a:ext cx="4248000" cy="57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user agent =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&lt;anything&gt;?</a:t>
            </a:r>
            <a:r>
              <a:rPr lang="fr" sz="1300"/>
              <a:t> </a:t>
            </a:r>
            <a:r>
              <a:rPr lang="fr" sz="1300"/>
              <a:t>id:BuyExpress/</a:t>
            </a:r>
            <a:r>
              <a:rPr lang="fr" sz="1300">
                <a:solidFill>
                  <a:srgbClr val="0000FF"/>
                </a:solidFill>
              </a:rPr>
              <a:t>&lt;site_version&gt;</a:t>
            </a:r>
            <a:r>
              <a:rPr lang="fr" sz="1300"/>
              <a:t>/</a:t>
            </a:r>
            <a:r>
              <a:rPr lang="fr" sz="1300">
                <a:solidFill>
                  <a:srgbClr val="FF0000"/>
                </a:solidFill>
              </a:rPr>
              <a:t>&lt;token&gt;</a:t>
            </a:r>
            <a:endParaRPr sz="1300">
              <a:solidFill>
                <a:srgbClr val="FF0000"/>
              </a:solidFill>
            </a:endParaRPr>
          </a:p>
        </p:txBody>
      </p:sp>
      <p:sp>
        <p:nvSpPr>
          <p:cNvPr id="279" name="Google Shape;279;p23"/>
          <p:cNvSpPr/>
          <p:nvPr/>
        </p:nvSpPr>
        <p:spPr>
          <a:xfrm>
            <a:off x="5032600" y="3962700"/>
            <a:ext cx="3560700" cy="810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FF0000"/>
                </a:solidFill>
              </a:rPr>
              <a:t>token</a:t>
            </a:r>
            <a:r>
              <a:rPr lang="fr" sz="1300"/>
              <a:t> = constant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0000FF"/>
                </a:solidFill>
              </a:rPr>
              <a:t>site_version</a:t>
            </a:r>
            <a:r>
              <a:rPr lang="fr" sz="1300"/>
              <a:t> = 0.7 (old site) or 1.1 (new site)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666666"/>
                </a:solidFill>
              </a:rPr>
              <a:t>id </a:t>
            </a:r>
            <a:r>
              <a:rPr lang="fr" sz="1300"/>
              <a:t>= hash(</a:t>
            </a:r>
            <a:r>
              <a:rPr lang="fr" sz="1300">
                <a:solidFill>
                  <a:srgbClr val="FF0000"/>
                </a:solidFill>
              </a:rPr>
              <a:t>token</a:t>
            </a:r>
            <a:r>
              <a:rPr lang="fr" sz="1300"/>
              <a:t>) || </a:t>
            </a:r>
            <a:r>
              <a:rPr lang="fr" sz="1300">
                <a:solidFill>
                  <a:srgbClr val="6AA84F"/>
                </a:solidFill>
              </a:rPr>
              <a:t>random_code</a:t>
            </a:r>
            <a:endParaRPr sz="1300">
              <a:solidFill>
                <a:srgbClr val="6AA84F"/>
              </a:solidFill>
            </a:endParaRPr>
          </a:p>
        </p:txBody>
      </p:sp>
      <p:cxnSp>
        <p:nvCxnSpPr>
          <p:cNvPr id="280" name="Google Shape;280;p23"/>
          <p:cNvCxnSpPr/>
          <p:nvPr/>
        </p:nvCxnSpPr>
        <p:spPr>
          <a:xfrm flipH="1" rot="10800000">
            <a:off x="1818625" y="2621225"/>
            <a:ext cx="5544600" cy="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Google Shape;281;p23"/>
          <p:cNvCxnSpPr>
            <a:stCxn id="278" idx="1"/>
          </p:cNvCxnSpPr>
          <p:nvPr/>
        </p:nvCxnSpPr>
        <p:spPr>
          <a:xfrm flipH="1" rot="10800000">
            <a:off x="610800" y="3423575"/>
            <a:ext cx="159600" cy="918300"/>
          </a:xfrm>
          <a:prstGeom prst="curvedConnector4">
            <a:avLst>
              <a:gd fmla="val -149201" name="adj1"/>
              <a:gd fmla="val 8731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287" name="Google Shape;287;p24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 : Authentication on old web site</a:t>
            </a:r>
            <a:endParaRPr/>
          </a:p>
        </p:txBody>
      </p:sp>
      <p:sp>
        <p:nvSpPr>
          <p:cNvPr id="288" name="Google Shape;288;p24"/>
          <p:cNvSpPr/>
          <p:nvPr/>
        </p:nvSpPr>
        <p:spPr>
          <a:xfrm>
            <a:off x="673300" y="2351700"/>
            <a:ext cx="1263300" cy="14229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0000FF"/>
                </a:solidFill>
              </a:rPr>
              <a:t>PC</a:t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289" name="Google Shape;289;p24"/>
          <p:cNvSpPr/>
          <p:nvPr/>
        </p:nvSpPr>
        <p:spPr>
          <a:xfrm>
            <a:off x="819150" y="2540525"/>
            <a:ext cx="997800" cy="1040400"/>
          </a:xfrm>
          <a:prstGeom prst="rect">
            <a:avLst/>
          </a:prstGeom>
          <a:solidFill>
            <a:srgbClr val="FFE1B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</a:rPr>
              <a:t>cURL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290" name="Google Shape;290;p24"/>
          <p:cNvSpPr txBox="1"/>
          <p:nvPr/>
        </p:nvSpPr>
        <p:spPr>
          <a:xfrm>
            <a:off x="3633325" y="2301550"/>
            <a:ext cx="178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get authentication code ()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4"/>
          <p:cNvSpPr/>
          <p:nvPr/>
        </p:nvSpPr>
        <p:spPr>
          <a:xfrm>
            <a:off x="7343900" y="2301550"/>
            <a:ext cx="874600" cy="1497063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Web server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(back-end)</a:t>
            </a:r>
            <a:endParaRPr sz="1000"/>
          </a:p>
        </p:txBody>
      </p:sp>
      <p:cxnSp>
        <p:nvCxnSpPr>
          <p:cNvPr id="292" name="Google Shape;292;p24"/>
          <p:cNvCxnSpPr/>
          <p:nvPr/>
        </p:nvCxnSpPr>
        <p:spPr>
          <a:xfrm flipH="1">
            <a:off x="1818500" y="2879250"/>
            <a:ext cx="5525400" cy="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3" name="Google Shape;293;p24"/>
          <p:cNvSpPr txBox="1"/>
          <p:nvPr/>
        </p:nvSpPr>
        <p:spPr>
          <a:xfrm>
            <a:off x="4003675" y="2580200"/>
            <a:ext cx="104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random_code</a:t>
            </a:r>
            <a:endParaRPr sz="1200">
              <a:solidFill>
                <a:srgbClr val="6AA84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4" name="Google Shape;294;p24"/>
          <p:cNvCxnSpPr/>
          <p:nvPr/>
        </p:nvCxnSpPr>
        <p:spPr>
          <a:xfrm flipH="1" rot="10800000">
            <a:off x="1825550" y="3244100"/>
            <a:ext cx="5513400" cy="1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5" name="Google Shape;295;p24"/>
          <p:cNvSpPr txBox="1"/>
          <p:nvPr/>
        </p:nvSpPr>
        <p:spPr>
          <a:xfrm>
            <a:off x="3615475" y="2954700"/>
            <a:ext cx="191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sign in (</a:t>
            </a:r>
            <a:r>
              <a:rPr lang="fr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login, password, id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6" name="Google Shape;296;p24"/>
          <p:cNvCxnSpPr/>
          <p:nvPr/>
        </p:nvCxnSpPr>
        <p:spPr>
          <a:xfrm flipH="1">
            <a:off x="1811825" y="3499250"/>
            <a:ext cx="5517300" cy="1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7" name="Google Shape;297;p24"/>
          <p:cNvSpPr txBox="1"/>
          <p:nvPr/>
        </p:nvSpPr>
        <p:spPr>
          <a:xfrm>
            <a:off x="3682025" y="3232400"/>
            <a:ext cx="191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access granted / denied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4"/>
          <p:cNvSpPr txBox="1"/>
          <p:nvPr/>
        </p:nvSpPr>
        <p:spPr>
          <a:xfrm>
            <a:off x="2453125" y="1526775"/>
            <a:ext cx="424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Exploit /!\</a:t>
            </a: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Authentication procedure using cURL</a:t>
            </a: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9" name="Google Shape;299;p24"/>
          <p:cNvCxnSpPr/>
          <p:nvPr/>
        </p:nvCxnSpPr>
        <p:spPr>
          <a:xfrm flipH="1" rot="10800000">
            <a:off x="1825550" y="2599250"/>
            <a:ext cx="5525700" cy="3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0" name="Google Shape;300;p24"/>
          <p:cNvSpPr/>
          <p:nvPr/>
        </p:nvSpPr>
        <p:spPr>
          <a:xfrm>
            <a:off x="610800" y="4021200"/>
            <a:ext cx="4241100" cy="52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user agent =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anything&gt;? id:BuyExpress/</a:t>
            </a:r>
            <a:r>
              <a:rPr lang="fr" sz="1300">
                <a:solidFill>
                  <a:srgbClr val="0000FF"/>
                </a:solidFill>
              </a:rPr>
              <a:t>&lt;site_version&gt;</a:t>
            </a:r>
            <a:r>
              <a:rPr lang="fr" sz="1300"/>
              <a:t>/</a:t>
            </a:r>
            <a:r>
              <a:rPr lang="fr" sz="1300">
                <a:solidFill>
                  <a:srgbClr val="FF0000"/>
                </a:solidFill>
              </a:rPr>
              <a:t>&lt;token&gt;</a:t>
            </a:r>
            <a:endParaRPr sz="1300">
              <a:solidFill>
                <a:srgbClr val="FF0000"/>
              </a:solidFill>
            </a:endParaRPr>
          </a:p>
        </p:txBody>
      </p:sp>
      <p:sp>
        <p:nvSpPr>
          <p:cNvPr id="301" name="Google Shape;301;p24"/>
          <p:cNvSpPr/>
          <p:nvPr/>
        </p:nvSpPr>
        <p:spPr>
          <a:xfrm>
            <a:off x="5032600" y="3991400"/>
            <a:ext cx="3644100" cy="810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FF0000"/>
                </a:solidFill>
              </a:rPr>
              <a:t>token</a:t>
            </a:r>
            <a:r>
              <a:rPr lang="fr" sz="1300"/>
              <a:t> = constant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0000FF"/>
                </a:solidFill>
              </a:rPr>
              <a:t>site_version</a:t>
            </a:r>
            <a:r>
              <a:rPr lang="fr" sz="1300"/>
              <a:t> = 0.7 (old site) or 1.1 (new site)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666666"/>
                </a:solidFill>
              </a:rPr>
              <a:t>id </a:t>
            </a:r>
            <a:r>
              <a:rPr lang="fr" sz="1300"/>
              <a:t>= hash(</a:t>
            </a:r>
            <a:r>
              <a:rPr lang="fr" sz="1300">
                <a:solidFill>
                  <a:srgbClr val="FF0000"/>
                </a:solidFill>
              </a:rPr>
              <a:t>token</a:t>
            </a:r>
            <a:r>
              <a:rPr lang="fr" sz="1300"/>
              <a:t>) || </a:t>
            </a:r>
            <a:r>
              <a:rPr lang="fr" sz="1300">
                <a:solidFill>
                  <a:srgbClr val="6AA84F"/>
                </a:solidFill>
              </a:rPr>
              <a:t>random_code</a:t>
            </a:r>
            <a:endParaRPr sz="1300">
              <a:solidFill>
                <a:srgbClr val="6AA84F"/>
              </a:solidFill>
            </a:endParaRPr>
          </a:p>
        </p:txBody>
      </p:sp>
      <p:cxnSp>
        <p:nvCxnSpPr>
          <p:cNvPr id="302" name="Google Shape;302;p24"/>
          <p:cNvCxnSpPr>
            <a:stCxn id="300" idx="1"/>
          </p:cNvCxnSpPr>
          <p:nvPr/>
        </p:nvCxnSpPr>
        <p:spPr>
          <a:xfrm flipH="1" rot="10800000">
            <a:off x="610800" y="3315600"/>
            <a:ext cx="208200" cy="966900"/>
          </a:xfrm>
          <a:prstGeom prst="curvedConnector4">
            <a:avLst>
              <a:gd fmla="val -114373" name="adj1"/>
              <a:gd fmla="val 85399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5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308" name="Google Shape;308;p25"/>
          <p:cNvSpPr txBox="1"/>
          <p:nvPr>
            <p:ph idx="1" type="body"/>
          </p:nvPr>
        </p:nvSpPr>
        <p:spPr>
          <a:xfrm>
            <a:off x="819150" y="1638175"/>
            <a:ext cx="7505700" cy="13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SQL Request to check if a user is connected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(access granted if one row is returned)</a:t>
            </a:r>
            <a:endParaRPr sz="12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/>
              <a:t>SELECT UserId FROM Users WHERE Login = ‘</a:t>
            </a:r>
            <a:r>
              <a:rPr lang="fr" sz="1200">
                <a:solidFill>
                  <a:srgbClr val="FF0000"/>
                </a:solidFill>
              </a:rPr>
              <a:t>&lt;login&gt;</a:t>
            </a:r>
            <a:r>
              <a:rPr lang="fr" sz="1200"/>
              <a:t>‘ AND Password = ‘</a:t>
            </a:r>
            <a:r>
              <a:rPr lang="fr" sz="1200">
                <a:solidFill>
                  <a:srgbClr val="FF0000"/>
                </a:solidFill>
              </a:rPr>
              <a:t>&lt;</a:t>
            </a:r>
            <a:r>
              <a:rPr lang="fr" sz="1200">
                <a:solidFill>
                  <a:srgbClr val="FF0000"/>
                </a:solidFill>
              </a:rPr>
              <a:t>password</a:t>
            </a:r>
            <a:r>
              <a:rPr lang="fr" sz="1200">
                <a:solidFill>
                  <a:srgbClr val="FF0000"/>
                </a:solidFill>
              </a:rPr>
              <a:t>&gt;</a:t>
            </a:r>
            <a:r>
              <a:rPr lang="fr" sz="1200"/>
              <a:t>‘</a:t>
            </a:r>
            <a:endParaRPr sz="1200"/>
          </a:p>
          <a:p>
            <a:pPr indent="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200">
                <a:solidFill>
                  <a:srgbClr val="FF0000"/>
                </a:solidFill>
              </a:rPr>
              <a:t>  </a:t>
            </a:r>
            <a:r>
              <a:rPr lang="fr" sz="1200">
                <a:solidFill>
                  <a:srgbClr val="FF0000"/>
                </a:solidFill>
              </a:rPr>
              <a:t>login</a:t>
            </a:r>
            <a:r>
              <a:rPr lang="fr" sz="1200"/>
              <a:t> = john &amp; </a:t>
            </a:r>
            <a:r>
              <a:rPr lang="fr" sz="1200">
                <a:solidFill>
                  <a:srgbClr val="FF0000"/>
                </a:solidFill>
              </a:rPr>
              <a:t>pasword</a:t>
            </a:r>
            <a:r>
              <a:rPr lang="fr" sz="1200"/>
              <a:t> = john32   			 </a:t>
            </a:r>
            <a:r>
              <a:rPr lang="fr" sz="1200">
                <a:solidFill>
                  <a:srgbClr val="FF0000"/>
                </a:solidFill>
              </a:rPr>
              <a:t>login</a:t>
            </a:r>
            <a:r>
              <a:rPr lang="fr" sz="1200"/>
              <a:t> = john &amp; </a:t>
            </a:r>
            <a:r>
              <a:rPr lang="fr" sz="1200">
                <a:solidFill>
                  <a:srgbClr val="FF0000"/>
                </a:solidFill>
              </a:rPr>
              <a:t>password</a:t>
            </a:r>
            <a:r>
              <a:rPr lang="fr" sz="1200"/>
              <a:t> = john42</a:t>
            </a:r>
            <a:endParaRPr sz="1200"/>
          </a:p>
        </p:txBody>
      </p:sp>
      <p:sp>
        <p:nvSpPr>
          <p:cNvPr id="309" name="Google Shape;309;p25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III : SQL injection to sign in on the old site</a:t>
            </a:r>
            <a:endParaRPr/>
          </a:p>
        </p:txBody>
      </p:sp>
      <p:graphicFrame>
        <p:nvGraphicFramePr>
          <p:cNvPr id="310" name="Google Shape;310;p25"/>
          <p:cNvGraphicFramePr/>
          <p:nvPr/>
        </p:nvGraphicFramePr>
        <p:xfrm>
          <a:off x="1687925" y="2937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{C508C9D6-DC0B-4567-9670-C5DE586DE450}</a:tableStyleId>
              </a:tblPr>
              <a:tblGrid>
                <a:gridCol w="814300"/>
                <a:gridCol w="814300"/>
                <a:gridCol w="814300"/>
              </a:tblGrid>
              <a:tr h="46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UserId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Login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Password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admin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admin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FE1B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john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FE1B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john32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FE1B3"/>
                    </a:solidFill>
                  </a:tcPr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jane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jane42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11" name="Google Shape;311;p25"/>
          <p:cNvGraphicFramePr/>
          <p:nvPr/>
        </p:nvGraphicFramePr>
        <p:xfrm>
          <a:off x="4880625" y="2937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{C508C9D6-DC0B-4567-9670-C5DE586DE450}</a:tableStyleId>
              </a:tblPr>
              <a:tblGrid>
                <a:gridCol w="814300"/>
                <a:gridCol w="814300"/>
                <a:gridCol w="814300"/>
              </a:tblGrid>
              <a:tr h="46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UserId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Login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Password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admin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admin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john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john32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jane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jane42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12" name="Google Shape;312;p25"/>
          <p:cNvSpPr txBox="1"/>
          <p:nvPr/>
        </p:nvSpPr>
        <p:spPr>
          <a:xfrm>
            <a:off x="2185875" y="4463400"/>
            <a:ext cx="50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Line 2 returned					Nothing returned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6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318" name="Google Shape;318;p26"/>
          <p:cNvSpPr txBox="1"/>
          <p:nvPr>
            <p:ph idx="1" type="body"/>
          </p:nvPr>
        </p:nvSpPr>
        <p:spPr>
          <a:xfrm>
            <a:off x="819150" y="1638175"/>
            <a:ext cx="7505700" cy="30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SQL Request to check if a user is connected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(access granted if one row is returned)</a:t>
            </a:r>
            <a:endParaRPr sz="12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/>
              <a:t>SELECT UserId FROM Users WHERE Login = ‘</a:t>
            </a:r>
            <a:r>
              <a:rPr lang="fr" sz="1200">
                <a:solidFill>
                  <a:srgbClr val="FF0000"/>
                </a:solidFill>
              </a:rPr>
              <a:t>&lt;login&gt;</a:t>
            </a:r>
            <a:r>
              <a:rPr lang="fr" sz="1200"/>
              <a:t>‘ AND Password = ‘</a:t>
            </a:r>
            <a:r>
              <a:rPr lang="fr" sz="1200">
                <a:solidFill>
                  <a:srgbClr val="FF0000"/>
                </a:solidFill>
              </a:rPr>
              <a:t>&lt;password&gt;</a:t>
            </a:r>
            <a:r>
              <a:rPr lang="fr" sz="1200"/>
              <a:t>‘</a:t>
            </a:r>
            <a:endParaRPr sz="12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000"/>
              <a:t>+</a:t>
            </a:r>
            <a:endParaRPr sz="2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0000"/>
                </a:solidFill>
              </a:rPr>
              <a:t>login</a:t>
            </a:r>
            <a:r>
              <a:rPr lang="fr" sz="1200"/>
              <a:t> = admin &amp; </a:t>
            </a:r>
            <a:r>
              <a:rPr lang="fr" sz="1200">
                <a:solidFill>
                  <a:srgbClr val="FF0000"/>
                </a:solidFill>
              </a:rPr>
              <a:t>password</a:t>
            </a:r>
            <a:r>
              <a:rPr lang="fr" sz="1200"/>
              <a:t> = </a:t>
            </a:r>
            <a:r>
              <a:rPr lang="fr" sz="1200"/>
              <a:t>“1' OR '1' = '1”</a:t>
            </a:r>
            <a:endParaRPr sz="12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000"/>
              <a:t>=</a:t>
            </a:r>
            <a:endParaRPr sz="20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200"/>
              <a:t>SELECT UserId FROM Users WHERE Login = ‘admin’ AND Password = ‘</a:t>
            </a:r>
            <a:r>
              <a:rPr lang="fr" sz="1200">
                <a:solidFill>
                  <a:srgbClr val="FF0000"/>
                </a:solidFill>
              </a:rPr>
              <a:t>1’ OR ‘1’ = ‘1</a:t>
            </a:r>
            <a:r>
              <a:rPr lang="fr" sz="1200"/>
              <a:t>’</a:t>
            </a:r>
            <a:endParaRPr sz="1200"/>
          </a:p>
        </p:txBody>
      </p:sp>
      <p:sp>
        <p:nvSpPr>
          <p:cNvPr id="319" name="Google Shape;319;p26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III : SQL injection to sign in on the old site</a:t>
            </a:r>
            <a:endParaRPr/>
          </a:p>
        </p:txBody>
      </p:sp>
      <p:cxnSp>
        <p:nvCxnSpPr>
          <p:cNvPr id="320" name="Google Shape;320;p26"/>
          <p:cNvCxnSpPr/>
          <p:nvPr/>
        </p:nvCxnSpPr>
        <p:spPr>
          <a:xfrm>
            <a:off x="5525275" y="4296650"/>
            <a:ext cx="8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26"/>
          <p:cNvCxnSpPr/>
          <p:nvPr/>
        </p:nvCxnSpPr>
        <p:spPr>
          <a:xfrm>
            <a:off x="6656550" y="4296650"/>
            <a:ext cx="44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" name="Google Shape;322;p26"/>
          <p:cNvSpPr txBox="1"/>
          <p:nvPr/>
        </p:nvSpPr>
        <p:spPr>
          <a:xfrm>
            <a:off x="5719500" y="4232850"/>
            <a:ext cx="210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false       OR      true     =     true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6"/>
          <p:cNvSpPr txBox="1"/>
          <p:nvPr/>
        </p:nvSpPr>
        <p:spPr>
          <a:xfrm>
            <a:off x="2677050" y="4267550"/>
            <a:ext cx="37899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⇔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SELECT UserId FROM Users WHERE Login = ‘admin’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7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329" name="Google Shape;329;p27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III : SQL injection to sign in on the old site</a:t>
            </a:r>
            <a:endParaRPr/>
          </a:p>
        </p:txBody>
      </p:sp>
      <p:graphicFrame>
        <p:nvGraphicFramePr>
          <p:cNvPr id="330" name="Google Shape;330;p27"/>
          <p:cNvGraphicFramePr/>
          <p:nvPr/>
        </p:nvGraphicFramePr>
        <p:xfrm>
          <a:off x="1687925" y="2937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{C508C9D6-DC0B-4567-9670-C5DE586DE450}</a:tableStyleId>
              </a:tblPr>
              <a:tblGrid>
                <a:gridCol w="814300"/>
                <a:gridCol w="814300"/>
                <a:gridCol w="814300"/>
              </a:tblGrid>
              <a:tr h="46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UserId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Login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Password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FE1B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admin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FE1B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admin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FE1B3"/>
                    </a:solidFill>
                  </a:tcPr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john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john32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jane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jane42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31" name="Google Shape;331;p27"/>
          <p:cNvGraphicFramePr/>
          <p:nvPr/>
        </p:nvGraphicFramePr>
        <p:xfrm>
          <a:off x="4880625" y="2937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{C508C9D6-DC0B-4567-9670-C5DE586DE450}</a:tableStyleId>
              </a:tblPr>
              <a:tblGrid>
                <a:gridCol w="814300"/>
                <a:gridCol w="814300"/>
                <a:gridCol w="814300"/>
              </a:tblGrid>
              <a:tr h="46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UserId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Login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FF0000"/>
                          </a:solidFill>
                        </a:rPr>
                        <a:t>Password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FE1B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admin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FE1B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admin</a:t>
                      </a:r>
                      <a:endParaRPr sz="1100"/>
                    </a:p>
                  </a:txBody>
                  <a:tcPr marT="91425" marB="91425" marR="91425" marL="91425">
                    <a:solidFill>
                      <a:srgbClr val="FFE1B3"/>
                    </a:solidFill>
                  </a:tcPr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john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john32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6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jane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jane42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32" name="Google Shape;332;p27"/>
          <p:cNvSpPr txBox="1"/>
          <p:nvPr/>
        </p:nvSpPr>
        <p:spPr>
          <a:xfrm>
            <a:off x="2185875" y="4463400"/>
            <a:ext cx="50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Line 1 returned					Line 1 returned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27"/>
          <p:cNvSpPr txBox="1"/>
          <p:nvPr>
            <p:ph idx="1" type="body"/>
          </p:nvPr>
        </p:nvSpPr>
        <p:spPr>
          <a:xfrm>
            <a:off x="819150" y="1638175"/>
            <a:ext cx="7505700" cy="13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SQL Request to check if a user is connected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(access granted if one row is returned)</a:t>
            </a:r>
            <a:endParaRPr sz="12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/>
              <a:t>SELECT UserId FROM Users WHERE Login = ‘</a:t>
            </a:r>
            <a:r>
              <a:rPr lang="fr" sz="1200">
                <a:solidFill>
                  <a:srgbClr val="FF0000"/>
                </a:solidFill>
              </a:rPr>
              <a:t>&lt;login&gt;</a:t>
            </a:r>
            <a:r>
              <a:rPr lang="fr" sz="1200"/>
              <a:t>‘ AND Password = ‘</a:t>
            </a:r>
            <a:r>
              <a:rPr lang="fr" sz="1200">
                <a:solidFill>
                  <a:srgbClr val="FF0000"/>
                </a:solidFill>
              </a:rPr>
              <a:t>&lt;password&gt;</a:t>
            </a:r>
            <a:r>
              <a:rPr lang="fr" sz="1200"/>
              <a:t>‘</a:t>
            </a:r>
            <a:endParaRPr sz="1200"/>
          </a:p>
          <a:p>
            <a:pPr indent="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200">
                <a:solidFill>
                  <a:srgbClr val="FF0000"/>
                </a:solidFill>
              </a:rPr>
              <a:t>  login</a:t>
            </a:r>
            <a:r>
              <a:rPr lang="fr" sz="1200"/>
              <a:t> = admin &amp; </a:t>
            </a:r>
            <a:r>
              <a:rPr lang="fr" sz="1200">
                <a:solidFill>
                  <a:srgbClr val="FF0000"/>
                </a:solidFill>
              </a:rPr>
              <a:t>pasword</a:t>
            </a:r>
            <a:r>
              <a:rPr lang="fr" sz="1200"/>
              <a:t> = admin   		        </a:t>
            </a:r>
            <a:r>
              <a:rPr lang="fr" sz="1200">
                <a:solidFill>
                  <a:srgbClr val="FF0000"/>
                </a:solidFill>
              </a:rPr>
              <a:t>login</a:t>
            </a:r>
            <a:r>
              <a:rPr lang="fr" sz="1200"/>
              <a:t> = admin &amp; </a:t>
            </a:r>
            <a:r>
              <a:rPr lang="fr" sz="1200">
                <a:solidFill>
                  <a:srgbClr val="FF0000"/>
                </a:solidFill>
              </a:rPr>
              <a:t>password</a:t>
            </a:r>
            <a:r>
              <a:rPr lang="fr" sz="1200"/>
              <a:t> = “1' OR '1' = '1”</a:t>
            </a:r>
            <a:endParaRPr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8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339" name="Google Shape;339;p28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IV : Connect on the new site and get flag</a:t>
            </a:r>
            <a:endParaRPr/>
          </a:p>
        </p:txBody>
      </p:sp>
      <p:sp>
        <p:nvSpPr>
          <p:cNvPr id="340" name="Google Shape;340;p28"/>
          <p:cNvSpPr txBox="1"/>
          <p:nvPr/>
        </p:nvSpPr>
        <p:spPr>
          <a:xfrm>
            <a:off x="1082850" y="1901925"/>
            <a:ext cx="3998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get password clue on the old web site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connect on the new web site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send buy request on flag item with null price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1" name="Google Shape;34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702" y="1014950"/>
            <a:ext cx="2036875" cy="372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9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II. Network and use after free challenge</a:t>
            </a:r>
            <a:endParaRPr/>
          </a:p>
        </p:txBody>
      </p:sp>
      <p:sp>
        <p:nvSpPr>
          <p:cNvPr id="347" name="Google Shape;347;p29"/>
          <p:cNvSpPr txBox="1"/>
          <p:nvPr>
            <p:ph idx="1" type="body"/>
          </p:nvPr>
        </p:nvSpPr>
        <p:spPr>
          <a:xfrm>
            <a:off x="1123950" y="1526025"/>
            <a:ext cx="3637200" cy="28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Network diagram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9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Attack on</a:t>
            </a:r>
            <a:r>
              <a:rPr lang="fr"/>
              <a:t> DMZ</a:t>
            </a:r>
            <a:r>
              <a:rPr lang="fr"/>
              <a:t> using FTP vulnerability</a:t>
            </a:r>
            <a:endParaRPr/>
          </a:p>
        </p:txBody>
      </p:sp>
      <p:sp>
        <p:nvSpPr>
          <p:cNvPr id="349" name="Google Shape;349;p29"/>
          <p:cNvSpPr/>
          <p:nvPr/>
        </p:nvSpPr>
        <p:spPr>
          <a:xfrm>
            <a:off x="1585525" y="2061550"/>
            <a:ext cx="909300" cy="4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Private machine</a:t>
            </a:r>
            <a:endParaRPr/>
          </a:p>
        </p:txBody>
      </p:sp>
      <p:sp>
        <p:nvSpPr>
          <p:cNvPr id="350" name="Google Shape;350;p29"/>
          <p:cNvSpPr/>
          <p:nvPr/>
        </p:nvSpPr>
        <p:spPr>
          <a:xfrm>
            <a:off x="3383550" y="3085350"/>
            <a:ext cx="986100" cy="402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Ftp server</a:t>
            </a:r>
            <a:endParaRPr/>
          </a:p>
        </p:txBody>
      </p:sp>
      <p:sp>
        <p:nvSpPr>
          <p:cNvPr id="351" name="Google Shape;351;p29"/>
          <p:cNvSpPr/>
          <p:nvPr/>
        </p:nvSpPr>
        <p:spPr>
          <a:xfrm>
            <a:off x="1585525" y="30853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Firewall</a:t>
            </a:r>
            <a:endParaRPr/>
          </a:p>
        </p:txBody>
      </p:sp>
      <p:sp>
        <p:nvSpPr>
          <p:cNvPr id="352" name="Google Shape;352;p29"/>
          <p:cNvSpPr/>
          <p:nvPr/>
        </p:nvSpPr>
        <p:spPr>
          <a:xfrm>
            <a:off x="1568125" y="40362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Attacker machine</a:t>
            </a:r>
            <a:endParaRPr/>
          </a:p>
        </p:txBody>
      </p:sp>
      <p:cxnSp>
        <p:nvCxnSpPr>
          <p:cNvPr id="353" name="Google Shape;353;p29"/>
          <p:cNvCxnSpPr/>
          <p:nvPr/>
        </p:nvCxnSpPr>
        <p:spPr>
          <a:xfrm flipH="1">
            <a:off x="2374175" y="3442875"/>
            <a:ext cx="999300" cy="593400"/>
          </a:xfrm>
          <a:prstGeom prst="curvedConnector3">
            <a:avLst>
              <a:gd fmla="val 8266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4" name="Google Shape;354;p29"/>
          <p:cNvCxnSpPr>
            <a:endCxn id="350" idx="1"/>
          </p:cNvCxnSpPr>
          <p:nvPr/>
        </p:nvCxnSpPr>
        <p:spPr>
          <a:xfrm flipH="1" rot="10800000">
            <a:off x="2290650" y="3286650"/>
            <a:ext cx="1092900" cy="739200"/>
          </a:xfrm>
          <a:prstGeom prst="curvedConnector3">
            <a:avLst>
              <a:gd fmla="val 11431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5" name="Google Shape;355;p29"/>
          <p:cNvCxnSpPr/>
          <p:nvPr/>
        </p:nvCxnSpPr>
        <p:spPr>
          <a:xfrm flipH="1">
            <a:off x="1707650" y="2547450"/>
            <a:ext cx="13800" cy="14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6" name="Google Shape;356;p29"/>
          <p:cNvCxnSpPr/>
          <p:nvPr/>
        </p:nvCxnSpPr>
        <p:spPr>
          <a:xfrm>
            <a:off x="2380950" y="2554350"/>
            <a:ext cx="1020300" cy="590100"/>
          </a:xfrm>
          <a:prstGeom prst="curvedConnector3">
            <a:avLst>
              <a:gd fmla="val 1904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7" name="Google Shape;357;p29"/>
          <p:cNvCxnSpPr>
            <a:stCxn id="350" idx="1"/>
          </p:cNvCxnSpPr>
          <p:nvPr/>
        </p:nvCxnSpPr>
        <p:spPr>
          <a:xfrm rot="10800000">
            <a:off x="2248950" y="2540550"/>
            <a:ext cx="1134600" cy="746100"/>
          </a:xfrm>
          <a:prstGeom prst="curvedConnector3">
            <a:avLst>
              <a:gd fmla="val 8592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8" name="Google Shape;358;p29"/>
          <p:cNvSpPr txBox="1"/>
          <p:nvPr/>
        </p:nvSpPr>
        <p:spPr>
          <a:xfrm>
            <a:off x="2734875" y="271350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29"/>
          <p:cNvSpPr txBox="1"/>
          <p:nvPr/>
        </p:nvSpPr>
        <p:spPr>
          <a:xfrm>
            <a:off x="2054625" y="27117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29"/>
          <p:cNvSpPr txBox="1"/>
          <p:nvPr/>
        </p:nvSpPr>
        <p:spPr>
          <a:xfrm>
            <a:off x="27348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29"/>
          <p:cNvSpPr txBox="1"/>
          <p:nvPr/>
        </p:nvSpPr>
        <p:spPr>
          <a:xfrm>
            <a:off x="2013000" y="3431775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ftp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29"/>
          <p:cNvSpPr txBox="1"/>
          <p:nvPr/>
        </p:nvSpPr>
        <p:spPr>
          <a:xfrm>
            <a:off x="12910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29"/>
          <p:cNvSpPr txBox="1"/>
          <p:nvPr/>
        </p:nvSpPr>
        <p:spPr>
          <a:xfrm>
            <a:off x="5199050" y="1571150"/>
            <a:ext cx="27348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FTP server vulnerability</a:t>
            </a:r>
            <a:endParaRPr b="1"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id : CVE-2011-2523</a:t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type : backdoor</a:t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target : vsftpd v2.3.4</a:t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29"/>
          <p:cNvSpPr txBox="1"/>
          <p:nvPr/>
        </p:nvSpPr>
        <p:spPr>
          <a:xfrm>
            <a:off x="5289175" y="2709600"/>
            <a:ext cx="27348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Exploitation</a:t>
            </a:r>
            <a:endParaRPr b="1"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Terminal 1</a:t>
            </a:r>
            <a:endParaRPr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connect to 10.43.2.1</a:t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on port 21 (ftp)</a:t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USER x:)</a:t>
            </a:r>
            <a:endParaRPr sz="1200">
              <a:solidFill>
                <a:srgbClr val="0000F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PASS &lt;anything&gt;</a:t>
            </a:r>
            <a:endParaRPr sz="1200">
              <a:solidFill>
                <a:srgbClr val="0000F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29"/>
          <p:cNvSpPr txBox="1"/>
          <p:nvPr/>
        </p:nvSpPr>
        <p:spPr>
          <a:xfrm>
            <a:off x="1613300" y="180335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10.42.3.1/24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29"/>
          <p:cNvSpPr txBox="1"/>
          <p:nvPr/>
        </p:nvSpPr>
        <p:spPr>
          <a:xfrm>
            <a:off x="1613300" y="43347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10.42.1.1/24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29"/>
          <p:cNvSpPr txBox="1"/>
          <p:nvPr/>
        </p:nvSpPr>
        <p:spPr>
          <a:xfrm>
            <a:off x="3477450" y="3374975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10.42.2.1/24</a:t>
            </a:r>
            <a:endParaRPr sz="10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9"/>
          <p:cNvSpPr txBox="1"/>
          <p:nvPr/>
        </p:nvSpPr>
        <p:spPr>
          <a:xfrm>
            <a:off x="700600" y="31306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10.42.1-3.2/24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9"/>
          <p:cNvSpPr txBox="1"/>
          <p:nvPr/>
        </p:nvSpPr>
        <p:spPr>
          <a:xfrm>
            <a:off x="6996825" y="3085425"/>
            <a:ext cx="17838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Calibri"/>
                <a:ea typeface="Calibri"/>
                <a:cs typeface="Calibri"/>
                <a:sym typeface="Calibri"/>
              </a:rPr>
              <a:t>Terminal 2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connect to 10.43.2.1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on port 6200 (backdoor)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$ whoami</a:t>
            </a:r>
            <a:endParaRPr sz="12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root</a:t>
            </a:r>
            <a:endParaRPr sz="12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0"/>
          <p:cNvSpPr txBox="1"/>
          <p:nvPr/>
        </p:nvSpPr>
        <p:spPr>
          <a:xfrm>
            <a:off x="700600" y="31306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10.42.1-3.2/24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30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II. Network and use after free challenge</a:t>
            </a:r>
            <a:endParaRPr/>
          </a:p>
        </p:txBody>
      </p:sp>
      <p:sp>
        <p:nvSpPr>
          <p:cNvPr id="376" name="Google Shape;376;p30"/>
          <p:cNvSpPr txBox="1"/>
          <p:nvPr>
            <p:ph idx="1" type="body"/>
          </p:nvPr>
        </p:nvSpPr>
        <p:spPr>
          <a:xfrm>
            <a:off x="1123950" y="1526025"/>
            <a:ext cx="3637200" cy="28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Network diagram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0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 : Network scanning and connection to second server</a:t>
            </a:r>
            <a:endParaRPr/>
          </a:p>
        </p:txBody>
      </p:sp>
      <p:sp>
        <p:nvSpPr>
          <p:cNvPr id="378" name="Google Shape;378;p30"/>
          <p:cNvSpPr/>
          <p:nvPr/>
        </p:nvSpPr>
        <p:spPr>
          <a:xfrm>
            <a:off x="1585525" y="2061550"/>
            <a:ext cx="909300" cy="475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Private machine</a:t>
            </a:r>
            <a:endParaRPr/>
          </a:p>
        </p:txBody>
      </p:sp>
      <p:sp>
        <p:nvSpPr>
          <p:cNvPr id="379" name="Google Shape;379;p30"/>
          <p:cNvSpPr/>
          <p:nvPr/>
        </p:nvSpPr>
        <p:spPr>
          <a:xfrm>
            <a:off x="3383550" y="3085350"/>
            <a:ext cx="986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Ftp server</a:t>
            </a:r>
            <a:endParaRPr/>
          </a:p>
        </p:txBody>
      </p:sp>
      <p:sp>
        <p:nvSpPr>
          <p:cNvPr id="380" name="Google Shape;380;p30"/>
          <p:cNvSpPr/>
          <p:nvPr/>
        </p:nvSpPr>
        <p:spPr>
          <a:xfrm>
            <a:off x="1585525" y="30853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Firewall</a:t>
            </a:r>
            <a:endParaRPr/>
          </a:p>
        </p:txBody>
      </p:sp>
      <p:sp>
        <p:nvSpPr>
          <p:cNvPr id="381" name="Google Shape;381;p30"/>
          <p:cNvSpPr/>
          <p:nvPr/>
        </p:nvSpPr>
        <p:spPr>
          <a:xfrm>
            <a:off x="1568125" y="40362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Attacker machine</a:t>
            </a:r>
            <a:endParaRPr/>
          </a:p>
        </p:txBody>
      </p:sp>
      <p:cxnSp>
        <p:nvCxnSpPr>
          <p:cNvPr id="382" name="Google Shape;382;p30"/>
          <p:cNvCxnSpPr/>
          <p:nvPr/>
        </p:nvCxnSpPr>
        <p:spPr>
          <a:xfrm flipH="1">
            <a:off x="2374175" y="3442875"/>
            <a:ext cx="999300" cy="593400"/>
          </a:xfrm>
          <a:prstGeom prst="curvedConnector3">
            <a:avLst>
              <a:gd fmla="val 8266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3" name="Google Shape;383;p30"/>
          <p:cNvCxnSpPr>
            <a:endCxn id="379" idx="1"/>
          </p:cNvCxnSpPr>
          <p:nvPr/>
        </p:nvCxnSpPr>
        <p:spPr>
          <a:xfrm flipH="1" rot="10800000">
            <a:off x="2290650" y="3286650"/>
            <a:ext cx="1092900" cy="739200"/>
          </a:xfrm>
          <a:prstGeom prst="curvedConnector3">
            <a:avLst>
              <a:gd fmla="val 11431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4" name="Google Shape;384;p30"/>
          <p:cNvCxnSpPr/>
          <p:nvPr/>
        </p:nvCxnSpPr>
        <p:spPr>
          <a:xfrm flipH="1">
            <a:off x="1707650" y="2547450"/>
            <a:ext cx="13800" cy="14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5" name="Google Shape;385;p30"/>
          <p:cNvCxnSpPr/>
          <p:nvPr/>
        </p:nvCxnSpPr>
        <p:spPr>
          <a:xfrm>
            <a:off x="2380950" y="2554350"/>
            <a:ext cx="1020300" cy="590100"/>
          </a:xfrm>
          <a:prstGeom prst="curvedConnector3">
            <a:avLst>
              <a:gd fmla="val 1904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6" name="Google Shape;386;p30"/>
          <p:cNvCxnSpPr>
            <a:stCxn id="379" idx="1"/>
          </p:cNvCxnSpPr>
          <p:nvPr/>
        </p:nvCxnSpPr>
        <p:spPr>
          <a:xfrm rot="10800000">
            <a:off x="2248950" y="2540550"/>
            <a:ext cx="1134600" cy="746100"/>
          </a:xfrm>
          <a:prstGeom prst="curvedConnector3">
            <a:avLst>
              <a:gd fmla="val 85927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7" name="Google Shape;387;p30"/>
          <p:cNvSpPr txBox="1"/>
          <p:nvPr/>
        </p:nvSpPr>
        <p:spPr>
          <a:xfrm>
            <a:off x="2734875" y="271350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30"/>
          <p:cNvSpPr txBox="1"/>
          <p:nvPr/>
        </p:nvSpPr>
        <p:spPr>
          <a:xfrm>
            <a:off x="2054625" y="27117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30"/>
          <p:cNvSpPr txBox="1"/>
          <p:nvPr/>
        </p:nvSpPr>
        <p:spPr>
          <a:xfrm>
            <a:off x="27348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30"/>
          <p:cNvSpPr txBox="1"/>
          <p:nvPr/>
        </p:nvSpPr>
        <p:spPr>
          <a:xfrm>
            <a:off x="2013000" y="3431775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ftp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0"/>
          <p:cNvSpPr txBox="1"/>
          <p:nvPr/>
        </p:nvSpPr>
        <p:spPr>
          <a:xfrm>
            <a:off x="12910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30"/>
          <p:cNvSpPr txBox="1"/>
          <p:nvPr/>
        </p:nvSpPr>
        <p:spPr>
          <a:xfrm>
            <a:off x="5261400" y="3253550"/>
            <a:ext cx="27348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Exploitation</a:t>
            </a:r>
            <a:endParaRPr b="1"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User “ouioui” on </a:t>
            </a:r>
            <a:r>
              <a:rPr lang="fr" sz="1300">
                <a:solidFill>
                  <a:srgbClr val="FF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ftp server</a:t>
            </a:r>
            <a:r>
              <a:rPr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is authorized to access </a:t>
            </a:r>
            <a:r>
              <a:rPr lang="fr" sz="1300">
                <a:solidFill>
                  <a:srgbClr val="FF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private machine</a:t>
            </a:r>
            <a:r>
              <a:rPr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via ssh</a:t>
            </a:r>
            <a:endParaRPr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30"/>
          <p:cNvSpPr txBox="1"/>
          <p:nvPr/>
        </p:nvSpPr>
        <p:spPr>
          <a:xfrm>
            <a:off x="1613300" y="180335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10.42.3.1/24</a:t>
            </a:r>
            <a:endParaRPr sz="10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30"/>
          <p:cNvSpPr txBox="1"/>
          <p:nvPr/>
        </p:nvSpPr>
        <p:spPr>
          <a:xfrm>
            <a:off x="1613300" y="43347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10.42.1.1/24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30"/>
          <p:cNvSpPr txBox="1"/>
          <p:nvPr/>
        </p:nvSpPr>
        <p:spPr>
          <a:xfrm>
            <a:off x="3477450" y="3374975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10.42.2.1/24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30"/>
          <p:cNvSpPr txBox="1"/>
          <p:nvPr/>
        </p:nvSpPr>
        <p:spPr>
          <a:xfrm>
            <a:off x="5289175" y="1568650"/>
            <a:ext cx="27348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Network discovery</a:t>
            </a:r>
            <a:endParaRPr b="1"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Use nmap or a similar tool to scan the network</a:t>
            </a:r>
            <a:endParaRPr sz="13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 : </a:t>
            </a:r>
            <a:r>
              <a:rPr lang="fr" sz="1300">
                <a:solidFill>
                  <a:srgbClr val="0000F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nmap -Pn 10.42.1-5.1-5</a:t>
            </a:r>
            <a:endParaRPr sz="1300">
              <a:solidFill>
                <a:srgbClr val="0000FF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1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II. </a:t>
            </a:r>
            <a:r>
              <a:rPr lang="fr"/>
              <a:t>Network and use after free challenge</a:t>
            </a:r>
            <a:endParaRPr/>
          </a:p>
        </p:txBody>
      </p:sp>
      <p:sp>
        <p:nvSpPr>
          <p:cNvPr id="402" name="Google Shape;402;p31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III : Privilege escalation using use-after-free vulnerability</a:t>
            </a:r>
            <a:endParaRPr/>
          </a:p>
        </p:txBody>
      </p:sp>
      <p:pic>
        <p:nvPicPr>
          <p:cNvPr id="403" name="Google Shape;4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9900" y="1571150"/>
            <a:ext cx="5130950" cy="29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9900" y="4438625"/>
            <a:ext cx="2428875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6512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Table of contents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/>
              <a:t>Introduction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romanUcPeriod"/>
            </a:pPr>
            <a:r>
              <a:rPr lang="fr" sz="1600"/>
              <a:t>Reverse and android challenge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romanUcPeriod"/>
            </a:pPr>
            <a:r>
              <a:rPr lang="fr" sz="1600"/>
              <a:t>Network and ftp challenge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romanUcPeriod"/>
            </a:pPr>
            <a:r>
              <a:rPr lang="fr" sz="1600"/>
              <a:t>Web and steganography challenge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600"/>
              <a:t>Conclusion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2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II. Network and use after free challenge</a:t>
            </a:r>
            <a:endParaRPr/>
          </a:p>
        </p:txBody>
      </p:sp>
      <p:pic>
        <p:nvPicPr>
          <p:cNvPr id="410" name="Google Shape;41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393675"/>
            <a:ext cx="6176425" cy="2785425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32"/>
          <p:cNvSpPr/>
          <p:nvPr/>
        </p:nvSpPr>
        <p:spPr>
          <a:xfrm>
            <a:off x="2101650" y="3397175"/>
            <a:ext cx="1844700" cy="171000"/>
          </a:xfrm>
          <a:prstGeom prst="rect">
            <a:avLst/>
          </a:prstGeom>
          <a:solidFill>
            <a:srgbClr val="FFF100">
              <a:alpha val="41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2"/>
          <p:cNvSpPr/>
          <p:nvPr/>
        </p:nvSpPr>
        <p:spPr>
          <a:xfrm>
            <a:off x="1337750" y="2278975"/>
            <a:ext cx="2511000" cy="171000"/>
          </a:xfrm>
          <a:prstGeom prst="rect">
            <a:avLst/>
          </a:prstGeom>
          <a:solidFill>
            <a:srgbClr val="FFF100">
              <a:alpha val="413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3" name="Google Shape;41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1672" y="4105800"/>
            <a:ext cx="6093908" cy="81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3"/>
          <p:cNvSpPr/>
          <p:nvPr/>
        </p:nvSpPr>
        <p:spPr>
          <a:xfrm>
            <a:off x="333388" y="1882225"/>
            <a:ext cx="1197300" cy="2162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3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II. Network and use after free challenge</a:t>
            </a:r>
            <a:endParaRPr/>
          </a:p>
        </p:txBody>
      </p:sp>
      <p:sp>
        <p:nvSpPr>
          <p:cNvPr id="420" name="Google Shape;420;p33"/>
          <p:cNvSpPr/>
          <p:nvPr/>
        </p:nvSpPr>
        <p:spPr>
          <a:xfrm>
            <a:off x="459988" y="2183700"/>
            <a:ext cx="909300" cy="475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Interface 1</a:t>
            </a:r>
            <a:endParaRPr/>
          </a:p>
        </p:txBody>
      </p:sp>
      <p:sp>
        <p:nvSpPr>
          <p:cNvPr id="421" name="Google Shape;421;p33"/>
          <p:cNvSpPr/>
          <p:nvPr/>
        </p:nvSpPr>
        <p:spPr>
          <a:xfrm>
            <a:off x="459988" y="2850475"/>
            <a:ext cx="944100" cy="402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Interface 2</a:t>
            </a:r>
            <a:endParaRPr/>
          </a:p>
        </p:txBody>
      </p:sp>
      <p:sp>
        <p:nvSpPr>
          <p:cNvPr id="422" name="Google Shape;422;p33"/>
          <p:cNvSpPr txBox="1"/>
          <p:nvPr/>
        </p:nvSpPr>
        <p:spPr>
          <a:xfrm>
            <a:off x="879875" y="1170950"/>
            <a:ext cx="335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Use-after-free memory steps: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3"/>
          <p:cNvSpPr txBox="1"/>
          <p:nvPr/>
        </p:nvSpPr>
        <p:spPr>
          <a:xfrm>
            <a:off x="598900" y="1482025"/>
            <a:ext cx="223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Memory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3"/>
          <p:cNvSpPr/>
          <p:nvPr/>
        </p:nvSpPr>
        <p:spPr>
          <a:xfrm>
            <a:off x="459988" y="3383875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...</a:t>
            </a:r>
            <a:endParaRPr/>
          </a:p>
        </p:txBody>
      </p:sp>
      <p:sp>
        <p:nvSpPr>
          <p:cNvPr id="425" name="Google Shape;425;p33"/>
          <p:cNvSpPr/>
          <p:nvPr/>
        </p:nvSpPr>
        <p:spPr>
          <a:xfrm>
            <a:off x="1674413" y="1882225"/>
            <a:ext cx="1197300" cy="2162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3"/>
          <p:cNvSpPr/>
          <p:nvPr/>
        </p:nvSpPr>
        <p:spPr>
          <a:xfrm>
            <a:off x="1801013" y="2183700"/>
            <a:ext cx="909300" cy="475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Interface 1</a:t>
            </a:r>
            <a:endParaRPr/>
          </a:p>
        </p:txBody>
      </p:sp>
      <p:sp>
        <p:nvSpPr>
          <p:cNvPr id="427" name="Google Shape;427;p33"/>
          <p:cNvSpPr/>
          <p:nvPr/>
        </p:nvSpPr>
        <p:spPr>
          <a:xfrm>
            <a:off x="1801013" y="2850475"/>
            <a:ext cx="944100" cy="4026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Interface 2</a:t>
            </a:r>
            <a:endParaRPr/>
          </a:p>
        </p:txBody>
      </p:sp>
      <p:sp>
        <p:nvSpPr>
          <p:cNvPr id="428" name="Google Shape;428;p33"/>
          <p:cNvSpPr/>
          <p:nvPr/>
        </p:nvSpPr>
        <p:spPr>
          <a:xfrm>
            <a:off x="1801013" y="3383875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...</a:t>
            </a:r>
            <a:endParaRPr/>
          </a:p>
        </p:txBody>
      </p:sp>
      <p:sp>
        <p:nvSpPr>
          <p:cNvPr id="429" name="Google Shape;429;p33"/>
          <p:cNvSpPr/>
          <p:nvPr/>
        </p:nvSpPr>
        <p:spPr>
          <a:xfrm>
            <a:off x="530113" y="4221325"/>
            <a:ext cx="11346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show():Leak @Interface2</a:t>
            </a:r>
            <a:endParaRPr sz="1300">
              <a:solidFill>
                <a:srgbClr val="FF0000"/>
              </a:solidFill>
            </a:endParaRPr>
          </a:p>
        </p:txBody>
      </p:sp>
      <p:cxnSp>
        <p:nvCxnSpPr>
          <p:cNvPr id="430" name="Google Shape;430;p33"/>
          <p:cNvCxnSpPr>
            <a:stCxn id="418" idx="2"/>
            <a:endCxn id="429" idx="1"/>
          </p:cNvCxnSpPr>
          <p:nvPr/>
        </p:nvCxnSpPr>
        <p:spPr>
          <a:xfrm rot="5400000">
            <a:off x="485488" y="4089175"/>
            <a:ext cx="491100" cy="402000"/>
          </a:xfrm>
          <a:prstGeom prst="curvedConnector4">
            <a:avLst>
              <a:gd fmla="val 17990" name="adj1"/>
              <a:gd fmla="val 15921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1" name="Google Shape;431;p33"/>
          <p:cNvSpPr/>
          <p:nvPr/>
        </p:nvSpPr>
        <p:spPr>
          <a:xfrm>
            <a:off x="4239575" y="1882225"/>
            <a:ext cx="1197300" cy="2162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3"/>
          <p:cNvSpPr/>
          <p:nvPr/>
        </p:nvSpPr>
        <p:spPr>
          <a:xfrm>
            <a:off x="4366175" y="2183700"/>
            <a:ext cx="909300" cy="475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Interface 3</a:t>
            </a:r>
            <a:endParaRPr/>
          </a:p>
        </p:txBody>
      </p:sp>
      <p:sp>
        <p:nvSpPr>
          <p:cNvPr id="433" name="Google Shape;433;p33"/>
          <p:cNvSpPr/>
          <p:nvPr/>
        </p:nvSpPr>
        <p:spPr>
          <a:xfrm>
            <a:off x="4366175" y="2850475"/>
            <a:ext cx="944100" cy="402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IP</a:t>
            </a:r>
            <a:endParaRPr/>
          </a:p>
        </p:txBody>
      </p:sp>
      <p:sp>
        <p:nvSpPr>
          <p:cNvPr id="434" name="Google Shape;434;p33"/>
          <p:cNvSpPr/>
          <p:nvPr/>
        </p:nvSpPr>
        <p:spPr>
          <a:xfrm>
            <a:off x="4366175" y="3383875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...</a:t>
            </a:r>
            <a:endParaRPr/>
          </a:p>
        </p:txBody>
      </p:sp>
      <p:sp>
        <p:nvSpPr>
          <p:cNvPr id="435" name="Google Shape;435;p33"/>
          <p:cNvSpPr/>
          <p:nvPr/>
        </p:nvSpPr>
        <p:spPr>
          <a:xfrm>
            <a:off x="2000713" y="4221325"/>
            <a:ext cx="5826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Free</a:t>
            </a:r>
            <a:endParaRPr sz="1300">
              <a:solidFill>
                <a:srgbClr val="FF0000"/>
              </a:solidFill>
            </a:endParaRPr>
          </a:p>
        </p:txBody>
      </p:sp>
      <p:cxnSp>
        <p:nvCxnSpPr>
          <p:cNvPr id="436" name="Google Shape;436;p33"/>
          <p:cNvCxnSpPr>
            <a:endCxn id="435" idx="1"/>
          </p:cNvCxnSpPr>
          <p:nvPr/>
        </p:nvCxnSpPr>
        <p:spPr>
          <a:xfrm rot="5400000">
            <a:off x="1836913" y="4208425"/>
            <a:ext cx="491100" cy="163500"/>
          </a:xfrm>
          <a:prstGeom prst="curvedConnector4">
            <a:avLst>
              <a:gd fmla="val 17990" name="adj1"/>
              <a:gd fmla="val 24564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7" name="Google Shape;437;p33"/>
          <p:cNvSpPr/>
          <p:nvPr/>
        </p:nvSpPr>
        <p:spPr>
          <a:xfrm>
            <a:off x="4745075" y="4221325"/>
            <a:ext cx="41865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Create Interface 3: IP = shellcode+NOP+@Interface2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Size ip = size Interface</a:t>
            </a:r>
            <a:endParaRPr sz="1300"/>
          </a:p>
        </p:txBody>
      </p:sp>
      <p:cxnSp>
        <p:nvCxnSpPr>
          <p:cNvPr id="438" name="Google Shape;438;p33"/>
          <p:cNvCxnSpPr>
            <a:endCxn id="437" idx="1"/>
          </p:cNvCxnSpPr>
          <p:nvPr/>
        </p:nvCxnSpPr>
        <p:spPr>
          <a:xfrm rot="5400000">
            <a:off x="4581275" y="4208425"/>
            <a:ext cx="491100" cy="163500"/>
          </a:xfrm>
          <a:prstGeom prst="curvedConnector4">
            <a:avLst>
              <a:gd fmla="val 17990" name="adj1"/>
              <a:gd fmla="val 24564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9" name="Google Shape;439;p33"/>
          <p:cNvSpPr/>
          <p:nvPr/>
        </p:nvSpPr>
        <p:spPr>
          <a:xfrm>
            <a:off x="6041325" y="1882225"/>
            <a:ext cx="2235900" cy="2162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3"/>
          <p:cNvSpPr/>
          <p:nvPr/>
        </p:nvSpPr>
        <p:spPr>
          <a:xfrm>
            <a:off x="6155700" y="2175775"/>
            <a:ext cx="1867200" cy="16029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name: shellcode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ip: NOP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turnOn:@Interface2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=@shellcode</a:t>
            </a:r>
            <a:endParaRPr/>
          </a:p>
        </p:txBody>
      </p:sp>
      <p:sp>
        <p:nvSpPr>
          <p:cNvPr id="441" name="Google Shape;441;p33"/>
          <p:cNvSpPr/>
          <p:nvPr/>
        </p:nvSpPr>
        <p:spPr>
          <a:xfrm>
            <a:off x="5335000" y="2850475"/>
            <a:ext cx="706200" cy="25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3"/>
          <p:cNvSpPr/>
          <p:nvPr/>
        </p:nvSpPr>
        <p:spPr>
          <a:xfrm>
            <a:off x="2931788" y="1882225"/>
            <a:ext cx="1197300" cy="2162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3"/>
          <p:cNvSpPr/>
          <p:nvPr/>
        </p:nvSpPr>
        <p:spPr>
          <a:xfrm>
            <a:off x="3134588" y="2183700"/>
            <a:ext cx="909300" cy="4755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Interface 1</a:t>
            </a:r>
            <a:endParaRPr/>
          </a:p>
        </p:txBody>
      </p:sp>
      <p:sp>
        <p:nvSpPr>
          <p:cNvPr id="444" name="Google Shape;444;p33"/>
          <p:cNvSpPr/>
          <p:nvPr/>
        </p:nvSpPr>
        <p:spPr>
          <a:xfrm>
            <a:off x="3134588" y="2850475"/>
            <a:ext cx="944100" cy="4026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Interface 2</a:t>
            </a:r>
            <a:endParaRPr/>
          </a:p>
        </p:txBody>
      </p:sp>
      <p:sp>
        <p:nvSpPr>
          <p:cNvPr id="445" name="Google Shape;445;p33"/>
          <p:cNvSpPr/>
          <p:nvPr/>
        </p:nvSpPr>
        <p:spPr>
          <a:xfrm>
            <a:off x="3134588" y="3383875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...</a:t>
            </a:r>
            <a:endParaRPr/>
          </a:p>
        </p:txBody>
      </p:sp>
      <p:sp>
        <p:nvSpPr>
          <p:cNvPr id="446" name="Google Shape;446;p33"/>
          <p:cNvSpPr/>
          <p:nvPr/>
        </p:nvSpPr>
        <p:spPr>
          <a:xfrm>
            <a:off x="3372888" y="4221325"/>
            <a:ext cx="5826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Free</a:t>
            </a:r>
            <a:endParaRPr sz="1300">
              <a:solidFill>
                <a:srgbClr val="FF0000"/>
              </a:solidFill>
            </a:endParaRPr>
          </a:p>
        </p:txBody>
      </p:sp>
      <p:cxnSp>
        <p:nvCxnSpPr>
          <p:cNvPr id="447" name="Google Shape;447;p33"/>
          <p:cNvCxnSpPr>
            <a:endCxn id="446" idx="1"/>
          </p:cNvCxnSpPr>
          <p:nvPr/>
        </p:nvCxnSpPr>
        <p:spPr>
          <a:xfrm rot="5400000">
            <a:off x="3209088" y="4208425"/>
            <a:ext cx="491100" cy="163500"/>
          </a:xfrm>
          <a:prstGeom prst="curvedConnector4">
            <a:avLst>
              <a:gd fmla="val 17990" name="adj1"/>
              <a:gd fmla="val 24564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4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II. Network and use after free challenge</a:t>
            </a:r>
            <a:endParaRPr/>
          </a:p>
        </p:txBody>
      </p:sp>
      <p:sp>
        <p:nvSpPr>
          <p:cNvPr id="453" name="Google Shape;453;p34"/>
          <p:cNvSpPr txBox="1"/>
          <p:nvPr/>
        </p:nvSpPr>
        <p:spPr>
          <a:xfrm>
            <a:off x="879875" y="1170950"/>
            <a:ext cx="335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Use-after-free exploitation: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34"/>
          <p:cNvSpPr/>
          <p:nvPr/>
        </p:nvSpPr>
        <p:spPr>
          <a:xfrm>
            <a:off x="879875" y="1716775"/>
            <a:ext cx="20892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Call turnOn on Interface2</a:t>
            </a:r>
            <a:endParaRPr sz="1300"/>
          </a:p>
        </p:txBody>
      </p:sp>
      <p:sp>
        <p:nvSpPr>
          <p:cNvPr id="455" name="Google Shape;455;p34"/>
          <p:cNvSpPr/>
          <p:nvPr/>
        </p:nvSpPr>
        <p:spPr>
          <a:xfrm>
            <a:off x="3054575" y="1931100"/>
            <a:ext cx="574200" cy="25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4"/>
          <p:cNvSpPr/>
          <p:nvPr/>
        </p:nvSpPr>
        <p:spPr>
          <a:xfrm>
            <a:off x="3824275" y="1735625"/>
            <a:ext cx="17103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$ whoami</a:t>
            </a:r>
            <a:endParaRPr sz="12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root</a:t>
            </a:r>
            <a:endParaRPr/>
          </a:p>
        </p:txBody>
      </p:sp>
      <p:pic>
        <p:nvPicPr>
          <p:cNvPr id="457" name="Google Shape;45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3726325"/>
            <a:ext cx="6838950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0074" y="1707475"/>
            <a:ext cx="3124327" cy="172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5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II. Network and use after free challenge</a:t>
            </a:r>
            <a:endParaRPr/>
          </a:p>
        </p:txBody>
      </p:sp>
      <p:pic>
        <p:nvPicPr>
          <p:cNvPr id="464" name="Google Shape;4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375" y="1344800"/>
            <a:ext cx="4543900" cy="356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0725" y="1344800"/>
            <a:ext cx="2705675" cy="2705674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35"/>
          <p:cNvSpPr txBox="1"/>
          <p:nvPr/>
        </p:nvSpPr>
        <p:spPr>
          <a:xfrm>
            <a:off x="5485850" y="4130225"/>
            <a:ext cx="290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GHIDRA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6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III. Web and stenography challenge</a:t>
            </a:r>
            <a:endParaRPr/>
          </a:p>
        </p:txBody>
      </p:sp>
      <p:sp>
        <p:nvSpPr>
          <p:cNvPr id="472" name="Google Shape;472;p36"/>
          <p:cNvSpPr txBox="1"/>
          <p:nvPr>
            <p:ph idx="1" type="body"/>
          </p:nvPr>
        </p:nvSpPr>
        <p:spPr>
          <a:xfrm>
            <a:off x="4622850" y="1526025"/>
            <a:ext cx="4199400" cy="31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Exploit file upload vulnerability</a:t>
            </a:r>
            <a:endParaRPr b="1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open 10.43.2.1 in a browser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sign in with :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fr" sz="1200"/>
              <a:t>login : “admin”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fr" sz="1200"/>
              <a:t>password : “</a:t>
            </a:r>
            <a:r>
              <a:rPr lang="fr" sz="1200"/>
              <a:t>1' OR '1' = '1</a:t>
            </a:r>
            <a:r>
              <a:rPr lang="fr" sz="1200"/>
              <a:t>”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go to “Upload new picture” section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upload a file meeting those conditions :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fr" sz="1200"/>
              <a:t>the file must have a PNG or JPG signature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fr" sz="1200"/>
              <a:t>the file must have a PNG or JPG file extension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fr" sz="1200"/>
              <a:t>the request MIME type must be png or jpeg</a:t>
            </a:r>
            <a:endParaRPr sz="1200"/>
          </a:p>
        </p:txBody>
      </p:sp>
      <p:sp>
        <p:nvSpPr>
          <p:cNvPr id="473" name="Google Shape;473;p36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Webshell uploading</a:t>
            </a:r>
            <a:endParaRPr/>
          </a:p>
        </p:txBody>
      </p:sp>
      <p:sp>
        <p:nvSpPr>
          <p:cNvPr id="474" name="Google Shape;474;p36"/>
          <p:cNvSpPr txBox="1"/>
          <p:nvPr/>
        </p:nvSpPr>
        <p:spPr>
          <a:xfrm>
            <a:off x="700600" y="31306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10.43.1-3.2/24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36"/>
          <p:cNvSpPr txBox="1"/>
          <p:nvPr>
            <p:ph idx="1" type="body"/>
          </p:nvPr>
        </p:nvSpPr>
        <p:spPr>
          <a:xfrm>
            <a:off x="1123950" y="1526025"/>
            <a:ext cx="3637200" cy="28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Network diagram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6"/>
          <p:cNvSpPr/>
          <p:nvPr/>
        </p:nvSpPr>
        <p:spPr>
          <a:xfrm>
            <a:off x="1585525" y="2061550"/>
            <a:ext cx="909300" cy="4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Private machine</a:t>
            </a:r>
            <a:endParaRPr/>
          </a:p>
        </p:txBody>
      </p:sp>
      <p:sp>
        <p:nvSpPr>
          <p:cNvPr id="477" name="Google Shape;477;p36"/>
          <p:cNvSpPr/>
          <p:nvPr/>
        </p:nvSpPr>
        <p:spPr>
          <a:xfrm>
            <a:off x="3383550" y="3085350"/>
            <a:ext cx="986100" cy="402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Web</a:t>
            </a:r>
            <a:r>
              <a:rPr lang="fr"/>
              <a:t> server</a:t>
            </a:r>
            <a:endParaRPr/>
          </a:p>
        </p:txBody>
      </p:sp>
      <p:sp>
        <p:nvSpPr>
          <p:cNvPr id="478" name="Google Shape;478;p36"/>
          <p:cNvSpPr/>
          <p:nvPr/>
        </p:nvSpPr>
        <p:spPr>
          <a:xfrm>
            <a:off x="1585525" y="30853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Firewall</a:t>
            </a:r>
            <a:endParaRPr/>
          </a:p>
        </p:txBody>
      </p:sp>
      <p:sp>
        <p:nvSpPr>
          <p:cNvPr id="479" name="Google Shape;479;p36"/>
          <p:cNvSpPr/>
          <p:nvPr/>
        </p:nvSpPr>
        <p:spPr>
          <a:xfrm>
            <a:off x="1568125" y="40362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Attacker machine</a:t>
            </a:r>
            <a:endParaRPr/>
          </a:p>
        </p:txBody>
      </p:sp>
      <p:cxnSp>
        <p:nvCxnSpPr>
          <p:cNvPr id="480" name="Google Shape;480;p36"/>
          <p:cNvCxnSpPr/>
          <p:nvPr/>
        </p:nvCxnSpPr>
        <p:spPr>
          <a:xfrm flipH="1">
            <a:off x="2374175" y="3442875"/>
            <a:ext cx="999300" cy="593400"/>
          </a:xfrm>
          <a:prstGeom prst="curvedConnector3">
            <a:avLst>
              <a:gd fmla="val 8266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1" name="Google Shape;481;p36"/>
          <p:cNvCxnSpPr>
            <a:endCxn id="477" idx="1"/>
          </p:cNvCxnSpPr>
          <p:nvPr/>
        </p:nvCxnSpPr>
        <p:spPr>
          <a:xfrm flipH="1" rot="10800000">
            <a:off x="2290650" y="3286650"/>
            <a:ext cx="1092900" cy="739200"/>
          </a:xfrm>
          <a:prstGeom prst="curvedConnector3">
            <a:avLst>
              <a:gd fmla="val 10161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2" name="Google Shape;482;p36"/>
          <p:cNvCxnSpPr/>
          <p:nvPr/>
        </p:nvCxnSpPr>
        <p:spPr>
          <a:xfrm flipH="1">
            <a:off x="1707650" y="2547450"/>
            <a:ext cx="13800" cy="14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3" name="Google Shape;483;p36"/>
          <p:cNvCxnSpPr/>
          <p:nvPr/>
        </p:nvCxnSpPr>
        <p:spPr>
          <a:xfrm>
            <a:off x="2380950" y="2554350"/>
            <a:ext cx="1020300" cy="590100"/>
          </a:xfrm>
          <a:prstGeom prst="curvedConnector3">
            <a:avLst>
              <a:gd fmla="val 1904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4" name="Google Shape;484;p36"/>
          <p:cNvCxnSpPr>
            <a:stCxn id="477" idx="1"/>
          </p:cNvCxnSpPr>
          <p:nvPr/>
        </p:nvCxnSpPr>
        <p:spPr>
          <a:xfrm rot="10800000">
            <a:off x="2248950" y="2540550"/>
            <a:ext cx="1134600" cy="746100"/>
          </a:xfrm>
          <a:prstGeom prst="curvedConnector3">
            <a:avLst>
              <a:gd fmla="val 84091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5" name="Google Shape;485;p36"/>
          <p:cNvSpPr txBox="1"/>
          <p:nvPr/>
        </p:nvSpPr>
        <p:spPr>
          <a:xfrm>
            <a:off x="2734875" y="271350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36"/>
          <p:cNvSpPr txBox="1"/>
          <p:nvPr/>
        </p:nvSpPr>
        <p:spPr>
          <a:xfrm>
            <a:off x="1915975" y="2484663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36"/>
          <p:cNvSpPr txBox="1"/>
          <p:nvPr/>
        </p:nvSpPr>
        <p:spPr>
          <a:xfrm>
            <a:off x="27348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36"/>
          <p:cNvSpPr txBox="1"/>
          <p:nvPr/>
        </p:nvSpPr>
        <p:spPr>
          <a:xfrm>
            <a:off x="1978450" y="3431775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36"/>
          <p:cNvSpPr txBox="1"/>
          <p:nvPr/>
        </p:nvSpPr>
        <p:spPr>
          <a:xfrm>
            <a:off x="12910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36"/>
          <p:cNvSpPr txBox="1"/>
          <p:nvPr/>
        </p:nvSpPr>
        <p:spPr>
          <a:xfrm>
            <a:off x="1613300" y="180335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10.43.3.1/24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36"/>
          <p:cNvSpPr txBox="1"/>
          <p:nvPr/>
        </p:nvSpPr>
        <p:spPr>
          <a:xfrm>
            <a:off x="1613300" y="43347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36"/>
          <p:cNvSpPr txBox="1"/>
          <p:nvPr/>
        </p:nvSpPr>
        <p:spPr>
          <a:xfrm>
            <a:off x="3477450" y="3374975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10.43.2.1/24</a:t>
            </a:r>
            <a:endParaRPr sz="10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7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III. Web and stenography challenge</a:t>
            </a:r>
            <a:endParaRPr/>
          </a:p>
        </p:txBody>
      </p:sp>
      <p:sp>
        <p:nvSpPr>
          <p:cNvPr id="498" name="Google Shape;498;p37"/>
          <p:cNvSpPr txBox="1"/>
          <p:nvPr>
            <p:ph idx="1" type="body"/>
          </p:nvPr>
        </p:nvSpPr>
        <p:spPr>
          <a:xfrm>
            <a:off x="4622850" y="1526025"/>
            <a:ext cx="4199400" cy="3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Find uploaded file name</a:t>
            </a:r>
            <a:endParaRPr b="1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go to the page : </a:t>
            </a:r>
            <a:r>
              <a:rPr lang="fr" sz="1200" u="sng">
                <a:solidFill>
                  <a:schemeClr val="hlink"/>
                </a:solidFill>
                <a:hlinkClick r:id="rId3"/>
              </a:rPr>
              <a:t>http://10.43.2.1/uploads/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/>
              <a:t>	The uploaded file is available at :</a:t>
            </a:r>
            <a:endParaRPr sz="1200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 u="sng">
                <a:solidFill>
                  <a:schemeClr val="hlink"/>
                </a:solidFill>
                <a:hlinkClick r:id="rId4"/>
              </a:rPr>
              <a:t>http://10.43.2.1/uploads/1_shell.php.png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99" name="Google Shape;499;p37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Webshell uploading</a:t>
            </a:r>
            <a:endParaRPr/>
          </a:p>
        </p:txBody>
      </p:sp>
      <p:sp>
        <p:nvSpPr>
          <p:cNvPr id="500" name="Google Shape;500;p37"/>
          <p:cNvSpPr txBox="1"/>
          <p:nvPr/>
        </p:nvSpPr>
        <p:spPr>
          <a:xfrm>
            <a:off x="700600" y="31306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10.43.1-3.2/24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37"/>
          <p:cNvSpPr txBox="1"/>
          <p:nvPr>
            <p:ph idx="1" type="body"/>
          </p:nvPr>
        </p:nvSpPr>
        <p:spPr>
          <a:xfrm>
            <a:off x="1123950" y="1526025"/>
            <a:ext cx="3637200" cy="28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Network diagram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7"/>
          <p:cNvSpPr/>
          <p:nvPr/>
        </p:nvSpPr>
        <p:spPr>
          <a:xfrm>
            <a:off x="1585525" y="2061550"/>
            <a:ext cx="909300" cy="4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Private machine</a:t>
            </a:r>
            <a:endParaRPr/>
          </a:p>
        </p:txBody>
      </p:sp>
      <p:sp>
        <p:nvSpPr>
          <p:cNvPr id="503" name="Google Shape;503;p37"/>
          <p:cNvSpPr/>
          <p:nvPr/>
        </p:nvSpPr>
        <p:spPr>
          <a:xfrm>
            <a:off x="3383550" y="3085350"/>
            <a:ext cx="986100" cy="402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Web server</a:t>
            </a:r>
            <a:endParaRPr/>
          </a:p>
        </p:txBody>
      </p:sp>
      <p:sp>
        <p:nvSpPr>
          <p:cNvPr id="504" name="Google Shape;504;p37"/>
          <p:cNvSpPr/>
          <p:nvPr/>
        </p:nvSpPr>
        <p:spPr>
          <a:xfrm>
            <a:off x="1585525" y="30853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Firewall</a:t>
            </a:r>
            <a:endParaRPr/>
          </a:p>
        </p:txBody>
      </p:sp>
      <p:sp>
        <p:nvSpPr>
          <p:cNvPr id="505" name="Google Shape;505;p37"/>
          <p:cNvSpPr/>
          <p:nvPr/>
        </p:nvSpPr>
        <p:spPr>
          <a:xfrm>
            <a:off x="1568125" y="40362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Attacker machine</a:t>
            </a:r>
            <a:endParaRPr/>
          </a:p>
        </p:txBody>
      </p:sp>
      <p:cxnSp>
        <p:nvCxnSpPr>
          <p:cNvPr id="506" name="Google Shape;506;p37"/>
          <p:cNvCxnSpPr/>
          <p:nvPr/>
        </p:nvCxnSpPr>
        <p:spPr>
          <a:xfrm flipH="1">
            <a:off x="2374175" y="3442875"/>
            <a:ext cx="999300" cy="593400"/>
          </a:xfrm>
          <a:prstGeom prst="curvedConnector3">
            <a:avLst>
              <a:gd fmla="val 8266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7" name="Google Shape;507;p37"/>
          <p:cNvCxnSpPr>
            <a:endCxn id="503" idx="1"/>
          </p:cNvCxnSpPr>
          <p:nvPr/>
        </p:nvCxnSpPr>
        <p:spPr>
          <a:xfrm flipH="1" rot="10800000">
            <a:off x="2290650" y="3286650"/>
            <a:ext cx="1092900" cy="739200"/>
          </a:xfrm>
          <a:prstGeom prst="curvedConnector3">
            <a:avLst>
              <a:gd fmla="val 10161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8" name="Google Shape;508;p37"/>
          <p:cNvCxnSpPr/>
          <p:nvPr/>
        </p:nvCxnSpPr>
        <p:spPr>
          <a:xfrm flipH="1">
            <a:off x="1707650" y="2547450"/>
            <a:ext cx="13800" cy="14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9" name="Google Shape;509;p37"/>
          <p:cNvCxnSpPr/>
          <p:nvPr/>
        </p:nvCxnSpPr>
        <p:spPr>
          <a:xfrm>
            <a:off x="2380950" y="2554350"/>
            <a:ext cx="1020300" cy="590100"/>
          </a:xfrm>
          <a:prstGeom prst="curvedConnector3">
            <a:avLst>
              <a:gd fmla="val 1904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0" name="Google Shape;510;p37"/>
          <p:cNvCxnSpPr>
            <a:stCxn id="503" idx="1"/>
          </p:cNvCxnSpPr>
          <p:nvPr/>
        </p:nvCxnSpPr>
        <p:spPr>
          <a:xfrm rot="10800000">
            <a:off x="2248950" y="2540550"/>
            <a:ext cx="1134600" cy="746100"/>
          </a:xfrm>
          <a:prstGeom prst="curvedConnector3">
            <a:avLst>
              <a:gd fmla="val 84091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1" name="Google Shape;511;p37"/>
          <p:cNvSpPr txBox="1"/>
          <p:nvPr/>
        </p:nvSpPr>
        <p:spPr>
          <a:xfrm>
            <a:off x="2734875" y="271350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37"/>
          <p:cNvSpPr txBox="1"/>
          <p:nvPr/>
        </p:nvSpPr>
        <p:spPr>
          <a:xfrm>
            <a:off x="1915975" y="2484663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37"/>
          <p:cNvSpPr txBox="1"/>
          <p:nvPr/>
        </p:nvSpPr>
        <p:spPr>
          <a:xfrm>
            <a:off x="27348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37"/>
          <p:cNvSpPr txBox="1"/>
          <p:nvPr/>
        </p:nvSpPr>
        <p:spPr>
          <a:xfrm>
            <a:off x="1978450" y="3431775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37"/>
          <p:cNvSpPr txBox="1"/>
          <p:nvPr/>
        </p:nvSpPr>
        <p:spPr>
          <a:xfrm>
            <a:off x="12910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37"/>
          <p:cNvSpPr txBox="1"/>
          <p:nvPr/>
        </p:nvSpPr>
        <p:spPr>
          <a:xfrm>
            <a:off x="1613300" y="180335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10.43.3.1/24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37"/>
          <p:cNvSpPr txBox="1"/>
          <p:nvPr/>
        </p:nvSpPr>
        <p:spPr>
          <a:xfrm>
            <a:off x="1613300" y="43347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37"/>
          <p:cNvSpPr txBox="1"/>
          <p:nvPr/>
        </p:nvSpPr>
        <p:spPr>
          <a:xfrm>
            <a:off x="3477450" y="3374975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10.43.2.1/24</a:t>
            </a:r>
            <a:endParaRPr sz="10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9" name="Google Shape;51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3574" y="2265574"/>
            <a:ext cx="1843850" cy="1759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8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III. Web and stenography challenge</a:t>
            </a:r>
            <a:endParaRPr/>
          </a:p>
        </p:txBody>
      </p:sp>
      <p:sp>
        <p:nvSpPr>
          <p:cNvPr id="525" name="Google Shape;525;p38"/>
          <p:cNvSpPr txBox="1"/>
          <p:nvPr>
            <p:ph idx="1" type="body"/>
          </p:nvPr>
        </p:nvSpPr>
        <p:spPr>
          <a:xfrm>
            <a:off x="4622850" y="1526025"/>
            <a:ext cx="4199400" cy="31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Exploit file inclusion vulnerability</a:t>
            </a:r>
            <a:endParaRPr b="1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go to the page : 10.43.2.1/index.php?page=uploads/1_shell.php.png</a:t>
            </a:r>
            <a:endParaRPr sz="1200"/>
          </a:p>
        </p:txBody>
      </p:sp>
      <p:sp>
        <p:nvSpPr>
          <p:cNvPr id="526" name="Google Shape;526;p38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Webshell uploading</a:t>
            </a:r>
            <a:endParaRPr/>
          </a:p>
        </p:txBody>
      </p:sp>
      <p:sp>
        <p:nvSpPr>
          <p:cNvPr id="527" name="Google Shape;527;p38"/>
          <p:cNvSpPr txBox="1"/>
          <p:nvPr/>
        </p:nvSpPr>
        <p:spPr>
          <a:xfrm>
            <a:off x="700600" y="31306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10.43.1-3.2/24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8" name="Google Shape;528;p38"/>
          <p:cNvSpPr txBox="1"/>
          <p:nvPr>
            <p:ph idx="1" type="body"/>
          </p:nvPr>
        </p:nvSpPr>
        <p:spPr>
          <a:xfrm>
            <a:off x="1123950" y="1526025"/>
            <a:ext cx="3637200" cy="28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Network diagram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38"/>
          <p:cNvSpPr/>
          <p:nvPr/>
        </p:nvSpPr>
        <p:spPr>
          <a:xfrm>
            <a:off x="1585525" y="2061550"/>
            <a:ext cx="909300" cy="4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Private machine</a:t>
            </a:r>
            <a:endParaRPr/>
          </a:p>
        </p:txBody>
      </p:sp>
      <p:sp>
        <p:nvSpPr>
          <p:cNvPr id="530" name="Google Shape;530;p38"/>
          <p:cNvSpPr/>
          <p:nvPr/>
        </p:nvSpPr>
        <p:spPr>
          <a:xfrm>
            <a:off x="3383550" y="3085350"/>
            <a:ext cx="986100" cy="402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Web server</a:t>
            </a:r>
            <a:endParaRPr/>
          </a:p>
        </p:txBody>
      </p:sp>
      <p:sp>
        <p:nvSpPr>
          <p:cNvPr id="531" name="Google Shape;531;p38"/>
          <p:cNvSpPr/>
          <p:nvPr/>
        </p:nvSpPr>
        <p:spPr>
          <a:xfrm>
            <a:off x="1585525" y="30853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Firewall</a:t>
            </a:r>
            <a:endParaRPr/>
          </a:p>
        </p:txBody>
      </p:sp>
      <p:sp>
        <p:nvSpPr>
          <p:cNvPr id="532" name="Google Shape;532;p38"/>
          <p:cNvSpPr/>
          <p:nvPr/>
        </p:nvSpPr>
        <p:spPr>
          <a:xfrm>
            <a:off x="1568125" y="40362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Attacker machine</a:t>
            </a:r>
            <a:endParaRPr/>
          </a:p>
        </p:txBody>
      </p:sp>
      <p:cxnSp>
        <p:nvCxnSpPr>
          <p:cNvPr id="533" name="Google Shape;533;p38"/>
          <p:cNvCxnSpPr/>
          <p:nvPr/>
        </p:nvCxnSpPr>
        <p:spPr>
          <a:xfrm flipH="1">
            <a:off x="2374175" y="3442875"/>
            <a:ext cx="999300" cy="593400"/>
          </a:xfrm>
          <a:prstGeom prst="curvedConnector3">
            <a:avLst>
              <a:gd fmla="val 8266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4" name="Google Shape;534;p38"/>
          <p:cNvCxnSpPr>
            <a:endCxn id="530" idx="1"/>
          </p:cNvCxnSpPr>
          <p:nvPr/>
        </p:nvCxnSpPr>
        <p:spPr>
          <a:xfrm flipH="1" rot="10800000">
            <a:off x="2290650" y="3286650"/>
            <a:ext cx="1092900" cy="739200"/>
          </a:xfrm>
          <a:prstGeom prst="curvedConnector3">
            <a:avLst>
              <a:gd fmla="val 10161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5" name="Google Shape;535;p38"/>
          <p:cNvCxnSpPr/>
          <p:nvPr/>
        </p:nvCxnSpPr>
        <p:spPr>
          <a:xfrm flipH="1">
            <a:off x="1707650" y="2547450"/>
            <a:ext cx="13800" cy="14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6" name="Google Shape;536;p38"/>
          <p:cNvCxnSpPr/>
          <p:nvPr/>
        </p:nvCxnSpPr>
        <p:spPr>
          <a:xfrm>
            <a:off x="2380950" y="2554350"/>
            <a:ext cx="1020300" cy="590100"/>
          </a:xfrm>
          <a:prstGeom prst="curvedConnector3">
            <a:avLst>
              <a:gd fmla="val 1904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7" name="Google Shape;537;p38"/>
          <p:cNvCxnSpPr>
            <a:stCxn id="530" idx="1"/>
          </p:cNvCxnSpPr>
          <p:nvPr/>
        </p:nvCxnSpPr>
        <p:spPr>
          <a:xfrm rot="10800000">
            <a:off x="2248950" y="2540550"/>
            <a:ext cx="1134600" cy="746100"/>
          </a:xfrm>
          <a:prstGeom prst="curvedConnector3">
            <a:avLst>
              <a:gd fmla="val 84091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8" name="Google Shape;538;p38"/>
          <p:cNvSpPr txBox="1"/>
          <p:nvPr/>
        </p:nvSpPr>
        <p:spPr>
          <a:xfrm>
            <a:off x="2734875" y="271350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38"/>
          <p:cNvSpPr txBox="1"/>
          <p:nvPr/>
        </p:nvSpPr>
        <p:spPr>
          <a:xfrm>
            <a:off x="1915975" y="2484663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38"/>
          <p:cNvSpPr txBox="1"/>
          <p:nvPr/>
        </p:nvSpPr>
        <p:spPr>
          <a:xfrm>
            <a:off x="27348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38"/>
          <p:cNvSpPr txBox="1"/>
          <p:nvPr/>
        </p:nvSpPr>
        <p:spPr>
          <a:xfrm>
            <a:off x="1978450" y="3431775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38"/>
          <p:cNvSpPr txBox="1"/>
          <p:nvPr/>
        </p:nvSpPr>
        <p:spPr>
          <a:xfrm>
            <a:off x="12910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38"/>
          <p:cNvSpPr txBox="1"/>
          <p:nvPr/>
        </p:nvSpPr>
        <p:spPr>
          <a:xfrm>
            <a:off x="1613300" y="180335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10.43.3.1/24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38"/>
          <p:cNvSpPr txBox="1"/>
          <p:nvPr/>
        </p:nvSpPr>
        <p:spPr>
          <a:xfrm>
            <a:off x="1613300" y="43347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38"/>
          <p:cNvSpPr txBox="1"/>
          <p:nvPr/>
        </p:nvSpPr>
        <p:spPr>
          <a:xfrm>
            <a:off x="3477450" y="3374975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10.43.2.1/24</a:t>
            </a:r>
            <a:endParaRPr sz="10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6" name="Google Shape;54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3500" y="2705900"/>
            <a:ext cx="3998100" cy="1064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9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III. </a:t>
            </a:r>
            <a:r>
              <a:rPr lang="fr"/>
              <a:t>Web and stenography challenge</a:t>
            </a:r>
            <a:endParaRPr/>
          </a:p>
        </p:txBody>
      </p:sp>
      <p:sp>
        <p:nvSpPr>
          <p:cNvPr id="552" name="Google Shape;552;p39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 : Network discovery</a:t>
            </a:r>
            <a:endParaRPr/>
          </a:p>
        </p:txBody>
      </p:sp>
      <p:sp>
        <p:nvSpPr>
          <p:cNvPr id="553" name="Google Shape;553;p39"/>
          <p:cNvSpPr txBox="1"/>
          <p:nvPr>
            <p:ph idx="1" type="body"/>
          </p:nvPr>
        </p:nvSpPr>
        <p:spPr>
          <a:xfrm>
            <a:off x="4622850" y="1526025"/>
            <a:ext cx="4199400" cy="31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Network discovery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/>
              <a:t>Scan the network using nmap for example :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  <a:highlight>
                  <a:srgbClr val="FFFFFF"/>
                </a:highlight>
              </a:rPr>
              <a:t>nmap -Pn 10.43.1-5.1-5</a:t>
            </a:r>
            <a:endParaRPr sz="1200"/>
          </a:p>
        </p:txBody>
      </p:sp>
      <p:sp>
        <p:nvSpPr>
          <p:cNvPr id="554" name="Google Shape;554;p39"/>
          <p:cNvSpPr txBox="1"/>
          <p:nvPr/>
        </p:nvSpPr>
        <p:spPr>
          <a:xfrm>
            <a:off x="700600" y="31306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10.43.1-3.2/24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5" name="Google Shape;555;p39"/>
          <p:cNvSpPr txBox="1"/>
          <p:nvPr>
            <p:ph idx="1" type="body"/>
          </p:nvPr>
        </p:nvSpPr>
        <p:spPr>
          <a:xfrm>
            <a:off x="1123950" y="1526025"/>
            <a:ext cx="3637200" cy="28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Network diagram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9"/>
          <p:cNvSpPr/>
          <p:nvPr/>
        </p:nvSpPr>
        <p:spPr>
          <a:xfrm>
            <a:off x="1585525" y="2061550"/>
            <a:ext cx="909300" cy="475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Private machine</a:t>
            </a:r>
            <a:endParaRPr/>
          </a:p>
        </p:txBody>
      </p:sp>
      <p:sp>
        <p:nvSpPr>
          <p:cNvPr id="557" name="Google Shape;557;p39"/>
          <p:cNvSpPr/>
          <p:nvPr/>
        </p:nvSpPr>
        <p:spPr>
          <a:xfrm>
            <a:off x="3383550" y="3085350"/>
            <a:ext cx="986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Web server</a:t>
            </a:r>
            <a:endParaRPr/>
          </a:p>
        </p:txBody>
      </p:sp>
      <p:sp>
        <p:nvSpPr>
          <p:cNvPr id="558" name="Google Shape;558;p39"/>
          <p:cNvSpPr/>
          <p:nvPr/>
        </p:nvSpPr>
        <p:spPr>
          <a:xfrm>
            <a:off x="1585525" y="30853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Firewall</a:t>
            </a:r>
            <a:endParaRPr/>
          </a:p>
        </p:txBody>
      </p:sp>
      <p:sp>
        <p:nvSpPr>
          <p:cNvPr id="559" name="Google Shape;559;p39"/>
          <p:cNvSpPr/>
          <p:nvPr/>
        </p:nvSpPr>
        <p:spPr>
          <a:xfrm>
            <a:off x="1568125" y="40362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Attacker machine</a:t>
            </a:r>
            <a:endParaRPr/>
          </a:p>
        </p:txBody>
      </p:sp>
      <p:cxnSp>
        <p:nvCxnSpPr>
          <p:cNvPr id="560" name="Google Shape;560;p39"/>
          <p:cNvCxnSpPr/>
          <p:nvPr/>
        </p:nvCxnSpPr>
        <p:spPr>
          <a:xfrm flipH="1">
            <a:off x="2374175" y="3442875"/>
            <a:ext cx="999300" cy="593400"/>
          </a:xfrm>
          <a:prstGeom prst="curvedConnector3">
            <a:avLst>
              <a:gd fmla="val 8266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1" name="Google Shape;561;p39"/>
          <p:cNvCxnSpPr>
            <a:endCxn id="557" idx="1"/>
          </p:cNvCxnSpPr>
          <p:nvPr/>
        </p:nvCxnSpPr>
        <p:spPr>
          <a:xfrm flipH="1" rot="10800000">
            <a:off x="2290650" y="3286650"/>
            <a:ext cx="1092900" cy="739200"/>
          </a:xfrm>
          <a:prstGeom prst="curvedConnector3">
            <a:avLst>
              <a:gd fmla="val 12064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2" name="Google Shape;562;p39"/>
          <p:cNvCxnSpPr/>
          <p:nvPr/>
        </p:nvCxnSpPr>
        <p:spPr>
          <a:xfrm flipH="1">
            <a:off x="1707650" y="2547450"/>
            <a:ext cx="13800" cy="14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" name="Google Shape;563;p39"/>
          <p:cNvCxnSpPr/>
          <p:nvPr/>
        </p:nvCxnSpPr>
        <p:spPr>
          <a:xfrm>
            <a:off x="2380950" y="2554350"/>
            <a:ext cx="1020300" cy="590100"/>
          </a:xfrm>
          <a:prstGeom prst="curvedConnector3">
            <a:avLst>
              <a:gd fmla="val 1904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4" name="Google Shape;564;p39"/>
          <p:cNvCxnSpPr>
            <a:stCxn id="557" idx="1"/>
          </p:cNvCxnSpPr>
          <p:nvPr/>
        </p:nvCxnSpPr>
        <p:spPr>
          <a:xfrm rot="10800000">
            <a:off x="2248950" y="2540550"/>
            <a:ext cx="1134600" cy="746100"/>
          </a:xfrm>
          <a:prstGeom prst="curvedConnector3">
            <a:avLst>
              <a:gd fmla="val 83479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5" name="Google Shape;565;p39"/>
          <p:cNvSpPr txBox="1"/>
          <p:nvPr/>
        </p:nvSpPr>
        <p:spPr>
          <a:xfrm>
            <a:off x="2734875" y="271350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6" name="Google Shape;566;p39"/>
          <p:cNvSpPr txBox="1"/>
          <p:nvPr/>
        </p:nvSpPr>
        <p:spPr>
          <a:xfrm>
            <a:off x="1915975" y="2484663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39"/>
          <p:cNvSpPr txBox="1"/>
          <p:nvPr/>
        </p:nvSpPr>
        <p:spPr>
          <a:xfrm>
            <a:off x="27348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39"/>
          <p:cNvSpPr txBox="1"/>
          <p:nvPr/>
        </p:nvSpPr>
        <p:spPr>
          <a:xfrm>
            <a:off x="1978450" y="3431775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p39"/>
          <p:cNvSpPr txBox="1"/>
          <p:nvPr/>
        </p:nvSpPr>
        <p:spPr>
          <a:xfrm>
            <a:off x="12910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39"/>
          <p:cNvSpPr txBox="1"/>
          <p:nvPr/>
        </p:nvSpPr>
        <p:spPr>
          <a:xfrm>
            <a:off x="1613300" y="180335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10.43.3.1/24</a:t>
            </a:r>
            <a:endParaRPr sz="10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39"/>
          <p:cNvSpPr txBox="1"/>
          <p:nvPr/>
        </p:nvSpPr>
        <p:spPr>
          <a:xfrm>
            <a:off x="1613300" y="43347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39"/>
          <p:cNvSpPr txBox="1"/>
          <p:nvPr/>
        </p:nvSpPr>
        <p:spPr>
          <a:xfrm>
            <a:off x="3477450" y="3374975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10.43.2.1/24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0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III. </a:t>
            </a:r>
            <a:r>
              <a:rPr lang="fr"/>
              <a:t>Web and stenography challenge</a:t>
            </a:r>
            <a:endParaRPr/>
          </a:p>
        </p:txBody>
      </p:sp>
      <p:sp>
        <p:nvSpPr>
          <p:cNvPr id="578" name="Google Shape;578;p40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III : Internal web site and steganography</a:t>
            </a:r>
            <a:endParaRPr/>
          </a:p>
        </p:txBody>
      </p:sp>
      <p:pic>
        <p:nvPicPr>
          <p:cNvPr id="579" name="Google Shape;5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050" y="1454625"/>
            <a:ext cx="5100975" cy="2870301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40"/>
          <p:cNvSpPr txBox="1"/>
          <p:nvPr>
            <p:ph idx="4294967295" type="subTitle"/>
          </p:nvPr>
        </p:nvSpPr>
        <p:spPr>
          <a:xfrm>
            <a:off x="336225" y="437380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It’s “magical”</a:t>
            </a:r>
            <a:endParaRPr/>
          </a:p>
        </p:txBody>
      </p:sp>
      <p:sp>
        <p:nvSpPr>
          <p:cNvPr id="581" name="Google Shape;581;p40"/>
          <p:cNvSpPr/>
          <p:nvPr/>
        </p:nvSpPr>
        <p:spPr>
          <a:xfrm>
            <a:off x="5534700" y="1637875"/>
            <a:ext cx="645900" cy="21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40"/>
          <p:cNvSpPr/>
          <p:nvPr/>
        </p:nvSpPr>
        <p:spPr>
          <a:xfrm>
            <a:off x="6353275" y="1515725"/>
            <a:ext cx="1971600" cy="52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Steghide, LSB, “magical”</a:t>
            </a:r>
            <a:endParaRPr/>
          </a:p>
        </p:txBody>
      </p:sp>
      <p:sp>
        <p:nvSpPr>
          <p:cNvPr id="583" name="Google Shape;583;p40"/>
          <p:cNvSpPr/>
          <p:nvPr/>
        </p:nvSpPr>
        <p:spPr>
          <a:xfrm>
            <a:off x="7000800" y="2102150"/>
            <a:ext cx="317700" cy="469500"/>
          </a:xfrm>
          <a:prstGeom prst="downArrow">
            <a:avLst>
              <a:gd fmla="val 50000" name="adj1"/>
              <a:gd fmla="val 567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4" name="Google Shape;58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4700" y="2635475"/>
            <a:ext cx="3141675" cy="2096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1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III. Web and stenography challenge</a:t>
            </a:r>
            <a:endParaRPr/>
          </a:p>
        </p:txBody>
      </p:sp>
      <p:sp>
        <p:nvSpPr>
          <p:cNvPr id="590" name="Google Shape;590;p41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III : Internal web site and steganography</a:t>
            </a:r>
            <a:endParaRPr/>
          </a:p>
        </p:txBody>
      </p:sp>
      <p:pic>
        <p:nvPicPr>
          <p:cNvPr id="591" name="Google Shape;59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679825"/>
            <a:ext cx="3141675" cy="2096086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41"/>
          <p:cNvSpPr/>
          <p:nvPr/>
        </p:nvSpPr>
        <p:spPr>
          <a:xfrm>
            <a:off x="4069363" y="1679825"/>
            <a:ext cx="372300" cy="21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41"/>
          <p:cNvSpPr/>
          <p:nvPr/>
        </p:nvSpPr>
        <p:spPr>
          <a:xfrm>
            <a:off x="4508275" y="1528475"/>
            <a:ext cx="761400" cy="52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Unzip</a:t>
            </a:r>
            <a:endParaRPr/>
          </a:p>
        </p:txBody>
      </p:sp>
      <p:pic>
        <p:nvPicPr>
          <p:cNvPr id="594" name="Google Shape;59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925" y="3884586"/>
            <a:ext cx="7019925" cy="971550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41"/>
          <p:cNvSpPr txBox="1"/>
          <p:nvPr/>
        </p:nvSpPr>
        <p:spPr>
          <a:xfrm>
            <a:off x="5900975" y="1331700"/>
            <a:ext cx="300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Dear Luke Skywalker42!,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May the force be with you young padawan!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Never forget how to be a good jedi and the door of promise will open for you.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Never become a sith or the (web) site will not open!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Follow the words of your master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Obi-Wan</a:t>
            </a:r>
            <a:endParaRPr/>
          </a:p>
        </p:txBody>
      </p:sp>
      <p:pic>
        <p:nvPicPr>
          <p:cNvPr id="596" name="Google Shape;596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3125" y="2354825"/>
            <a:ext cx="1416941" cy="1377361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41"/>
          <p:cNvSpPr/>
          <p:nvPr/>
        </p:nvSpPr>
        <p:spPr>
          <a:xfrm>
            <a:off x="5336275" y="1679825"/>
            <a:ext cx="372300" cy="21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6304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492075"/>
            <a:ext cx="7505700" cy="31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Toulouse Hacking Convention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Technical/skills challenges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Discovery of new tools</a:t>
            </a:r>
            <a:endParaRPr/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8775" y="1587375"/>
            <a:ext cx="1968750" cy="196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2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III. Web and stenography challenge</a:t>
            </a:r>
            <a:endParaRPr/>
          </a:p>
        </p:txBody>
      </p:sp>
      <p:sp>
        <p:nvSpPr>
          <p:cNvPr id="603" name="Google Shape;603;p42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IV : Getting the flag</a:t>
            </a:r>
            <a:endParaRPr/>
          </a:p>
        </p:txBody>
      </p:sp>
      <p:sp>
        <p:nvSpPr>
          <p:cNvPr id="604" name="Google Shape;604;p42"/>
          <p:cNvSpPr txBox="1"/>
          <p:nvPr>
            <p:ph idx="1" type="body"/>
          </p:nvPr>
        </p:nvSpPr>
        <p:spPr>
          <a:xfrm>
            <a:off x="4622850" y="1526025"/>
            <a:ext cx="4199400" cy="31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Get the flag</a:t>
            </a:r>
            <a:endParaRPr b="1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Connect to 10.43.3.1 via ssh using the following password : </a:t>
            </a:r>
            <a:r>
              <a:rPr lang="fr" sz="1200">
                <a:solidFill>
                  <a:srgbClr val="FF0000"/>
                </a:solidFill>
              </a:rPr>
              <a:t>Skywalker42!</a:t>
            </a:r>
            <a:endParaRPr sz="1200">
              <a:solidFill>
                <a:srgbClr val="FF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fr" sz="1200">
                <a:solidFill>
                  <a:srgbClr val="000000"/>
                </a:solidFill>
              </a:rPr>
              <a:t>The flag is here : /root/flag.txt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605" name="Google Shape;605;p42"/>
          <p:cNvSpPr txBox="1"/>
          <p:nvPr/>
        </p:nvSpPr>
        <p:spPr>
          <a:xfrm>
            <a:off x="700600" y="31306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10.43.1-3.2/24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p42"/>
          <p:cNvSpPr txBox="1"/>
          <p:nvPr>
            <p:ph idx="1" type="body"/>
          </p:nvPr>
        </p:nvSpPr>
        <p:spPr>
          <a:xfrm>
            <a:off x="1123950" y="1526025"/>
            <a:ext cx="3637200" cy="28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Network diagram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42"/>
          <p:cNvSpPr/>
          <p:nvPr/>
        </p:nvSpPr>
        <p:spPr>
          <a:xfrm>
            <a:off x="1585525" y="2061550"/>
            <a:ext cx="909300" cy="475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Private machine</a:t>
            </a:r>
            <a:endParaRPr/>
          </a:p>
        </p:txBody>
      </p:sp>
      <p:sp>
        <p:nvSpPr>
          <p:cNvPr id="608" name="Google Shape;608;p42"/>
          <p:cNvSpPr/>
          <p:nvPr/>
        </p:nvSpPr>
        <p:spPr>
          <a:xfrm>
            <a:off x="3383550" y="3085350"/>
            <a:ext cx="986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Web server</a:t>
            </a:r>
            <a:endParaRPr/>
          </a:p>
        </p:txBody>
      </p:sp>
      <p:sp>
        <p:nvSpPr>
          <p:cNvPr id="609" name="Google Shape;609;p42"/>
          <p:cNvSpPr/>
          <p:nvPr/>
        </p:nvSpPr>
        <p:spPr>
          <a:xfrm>
            <a:off x="1585525" y="30853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Firewall</a:t>
            </a:r>
            <a:endParaRPr/>
          </a:p>
        </p:txBody>
      </p:sp>
      <p:sp>
        <p:nvSpPr>
          <p:cNvPr id="610" name="Google Shape;610;p42"/>
          <p:cNvSpPr/>
          <p:nvPr/>
        </p:nvSpPr>
        <p:spPr>
          <a:xfrm>
            <a:off x="1568125" y="4036250"/>
            <a:ext cx="944100" cy="40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Attacker machine</a:t>
            </a:r>
            <a:endParaRPr/>
          </a:p>
        </p:txBody>
      </p:sp>
      <p:cxnSp>
        <p:nvCxnSpPr>
          <p:cNvPr id="611" name="Google Shape;611;p42"/>
          <p:cNvCxnSpPr/>
          <p:nvPr/>
        </p:nvCxnSpPr>
        <p:spPr>
          <a:xfrm flipH="1">
            <a:off x="2374175" y="3442875"/>
            <a:ext cx="999300" cy="593400"/>
          </a:xfrm>
          <a:prstGeom prst="curvedConnector3">
            <a:avLst>
              <a:gd fmla="val 8266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2" name="Google Shape;612;p42"/>
          <p:cNvCxnSpPr>
            <a:endCxn id="608" idx="1"/>
          </p:cNvCxnSpPr>
          <p:nvPr/>
        </p:nvCxnSpPr>
        <p:spPr>
          <a:xfrm flipH="1" rot="10800000">
            <a:off x="2290650" y="3286650"/>
            <a:ext cx="1092900" cy="739200"/>
          </a:xfrm>
          <a:prstGeom prst="curvedConnector3">
            <a:avLst>
              <a:gd fmla="val 12064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3" name="Google Shape;613;p42"/>
          <p:cNvCxnSpPr/>
          <p:nvPr/>
        </p:nvCxnSpPr>
        <p:spPr>
          <a:xfrm flipH="1">
            <a:off x="1707650" y="2547450"/>
            <a:ext cx="13800" cy="14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4" name="Google Shape;614;p42"/>
          <p:cNvCxnSpPr/>
          <p:nvPr/>
        </p:nvCxnSpPr>
        <p:spPr>
          <a:xfrm>
            <a:off x="2380950" y="2554350"/>
            <a:ext cx="1020300" cy="590100"/>
          </a:xfrm>
          <a:prstGeom prst="curvedConnector3">
            <a:avLst>
              <a:gd fmla="val 1904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5" name="Google Shape;615;p42"/>
          <p:cNvCxnSpPr>
            <a:stCxn id="608" idx="1"/>
          </p:cNvCxnSpPr>
          <p:nvPr/>
        </p:nvCxnSpPr>
        <p:spPr>
          <a:xfrm rot="10800000">
            <a:off x="2248950" y="2540550"/>
            <a:ext cx="1134600" cy="746100"/>
          </a:xfrm>
          <a:prstGeom prst="curvedConnector3">
            <a:avLst>
              <a:gd fmla="val 83479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6" name="Google Shape;616;p42"/>
          <p:cNvSpPr txBox="1"/>
          <p:nvPr/>
        </p:nvSpPr>
        <p:spPr>
          <a:xfrm>
            <a:off x="2734875" y="271350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42"/>
          <p:cNvSpPr txBox="1"/>
          <p:nvPr/>
        </p:nvSpPr>
        <p:spPr>
          <a:xfrm>
            <a:off x="1915975" y="2484663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42"/>
          <p:cNvSpPr txBox="1"/>
          <p:nvPr/>
        </p:nvSpPr>
        <p:spPr>
          <a:xfrm>
            <a:off x="27348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p42"/>
          <p:cNvSpPr txBox="1"/>
          <p:nvPr/>
        </p:nvSpPr>
        <p:spPr>
          <a:xfrm>
            <a:off x="1978450" y="3431775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web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ssh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42"/>
          <p:cNvSpPr txBox="1"/>
          <p:nvPr/>
        </p:nvSpPr>
        <p:spPr>
          <a:xfrm>
            <a:off x="1291075" y="3487950"/>
            <a:ext cx="39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42"/>
          <p:cNvSpPr txBox="1"/>
          <p:nvPr/>
        </p:nvSpPr>
        <p:spPr>
          <a:xfrm>
            <a:off x="1613300" y="180335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10.43.3.1/24</a:t>
            </a:r>
            <a:endParaRPr sz="10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p42"/>
          <p:cNvSpPr txBox="1"/>
          <p:nvPr/>
        </p:nvSpPr>
        <p:spPr>
          <a:xfrm>
            <a:off x="1613300" y="4334700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10.43.1.1/24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p42"/>
          <p:cNvSpPr txBox="1"/>
          <p:nvPr/>
        </p:nvSpPr>
        <p:spPr>
          <a:xfrm>
            <a:off x="3477450" y="3374975"/>
            <a:ext cx="399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Calibri"/>
                <a:ea typeface="Calibri"/>
                <a:cs typeface="Calibri"/>
                <a:sym typeface="Calibri"/>
              </a:rPr>
              <a:t>10.43.2.1/24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3"/>
          <p:cNvSpPr txBox="1"/>
          <p:nvPr>
            <p:ph type="title"/>
          </p:nvPr>
        </p:nvSpPr>
        <p:spPr>
          <a:xfrm>
            <a:off x="819150" y="6304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sp>
        <p:nvSpPr>
          <p:cNvPr id="629" name="Google Shape;629;p43"/>
          <p:cNvSpPr txBox="1"/>
          <p:nvPr>
            <p:ph idx="1" type="body"/>
          </p:nvPr>
        </p:nvSpPr>
        <p:spPr>
          <a:xfrm>
            <a:off x="819150" y="1492075"/>
            <a:ext cx="7505700" cy="31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Deepening of acquired knowledge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Research on several cybersecurity domains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network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reverse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web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steganography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software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Discovery of new tools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docker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steghide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jadax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</a:t>
            </a:r>
            <a:r>
              <a:rPr lang="fr"/>
              <a:t>Reverse - web challenge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586675" y="1571150"/>
            <a:ext cx="7738200" cy="28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Static analysis</a:t>
            </a:r>
            <a:endParaRPr sz="1600"/>
          </a:p>
        </p:txBody>
      </p:sp>
      <p:sp>
        <p:nvSpPr>
          <p:cNvPr id="149" name="Google Shape;149;p16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 Android application reversing</a:t>
            </a:r>
            <a:endParaRPr/>
          </a:p>
        </p:txBody>
      </p:sp>
      <p:pic>
        <p:nvPicPr>
          <p:cNvPr id="150" name="Google Shape;15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5063" y="1446800"/>
            <a:ext cx="2009775" cy="33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5800" y="216975"/>
            <a:ext cx="1788325" cy="11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6"/>
          <p:cNvSpPr/>
          <p:nvPr/>
        </p:nvSpPr>
        <p:spPr>
          <a:xfrm>
            <a:off x="916250" y="2351700"/>
            <a:ext cx="4362000" cy="14229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0000FF"/>
                </a:solidFill>
              </a:rPr>
              <a:t>Android application</a:t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153" name="Google Shape;153;p16"/>
          <p:cNvSpPr/>
          <p:nvPr/>
        </p:nvSpPr>
        <p:spPr>
          <a:xfrm>
            <a:off x="1038725" y="3018350"/>
            <a:ext cx="1001700" cy="5988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Encrypted code</a:t>
            </a:r>
            <a:endParaRPr sz="1200"/>
          </a:p>
        </p:txBody>
      </p:sp>
      <p:sp>
        <p:nvSpPr>
          <p:cNvPr id="154" name="Google Shape;154;p16"/>
          <p:cNvSpPr/>
          <p:nvPr/>
        </p:nvSpPr>
        <p:spPr>
          <a:xfrm>
            <a:off x="2165475" y="3018350"/>
            <a:ext cx="720900" cy="5988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Strings </a:t>
            </a:r>
            <a:endParaRPr sz="1200"/>
          </a:p>
        </p:txBody>
      </p:sp>
      <p:sp>
        <p:nvSpPr>
          <p:cNvPr id="155" name="Google Shape;155;p16"/>
          <p:cNvSpPr/>
          <p:nvPr/>
        </p:nvSpPr>
        <p:spPr>
          <a:xfrm>
            <a:off x="3930475" y="2810750"/>
            <a:ext cx="1050600" cy="8064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/>
              <a:t>Code</a:t>
            </a:r>
            <a:endParaRPr sz="1600"/>
          </a:p>
        </p:txBody>
      </p:sp>
      <p:sp>
        <p:nvSpPr>
          <p:cNvPr id="156" name="Google Shape;156;p16"/>
          <p:cNvSpPr/>
          <p:nvPr/>
        </p:nvSpPr>
        <p:spPr>
          <a:xfrm>
            <a:off x="1038725" y="2908400"/>
            <a:ext cx="2793000" cy="81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3011425" y="3018350"/>
            <a:ext cx="820200" cy="5988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Pictures</a:t>
            </a:r>
            <a:endParaRPr sz="1200"/>
          </a:p>
        </p:txBody>
      </p:sp>
      <p:sp>
        <p:nvSpPr>
          <p:cNvPr id="158" name="Google Shape;158;p16"/>
          <p:cNvSpPr txBox="1"/>
          <p:nvPr/>
        </p:nvSpPr>
        <p:spPr>
          <a:xfrm>
            <a:off x="1099825" y="2571750"/>
            <a:ext cx="65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Assets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/>
          <p:nvPr/>
        </p:nvSpPr>
        <p:spPr>
          <a:xfrm>
            <a:off x="647775" y="1508775"/>
            <a:ext cx="4581600" cy="33546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0000FF"/>
                </a:solidFill>
              </a:rPr>
              <a:t>Java decompiled code</a:t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0000FF"/>
                </a:solidFill>
              </a:rPr>
              <a:t> (high level view)</a:t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164" name="Google Shape;164;p17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165" name="Google Shape;165;p17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 Android application reversing</a:t>
            </a:r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800" y="216975"/>
            <a:ext cx="1788325" cy="11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7"/>
          <p:cNvSpPr/>
          <p:nvPr/>
        </p:nvSpPr>
        <p:spPr>
          <a:xfrm>
            <a:off x="1150325" y="2304875"/>
            <a:ext cx="35310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user agent = &lt;anything&gt;? id:BuyExpress/</a:t>
            </a:r>
            <a:r>
              <a:rPr lang="fr" sz="1500">
                <a:solidFill>
                  <a:srgbClr val="0000FF"/>
                </a:solidFill>
              </a:rPr>
              <a:t>&lt;site_version&gt;</a:t>
            </a:r>
            <a:r>
              <a:rPr lang="fr" sz="1500"/>
              <a:t>/</a:t>
            </a:r>
            <a:r>
              <a:rPr lang="fr" sz="1500">
                <a:solidFill>
                  <a:srgbClr val="FF0000"/>
                </a:solidFill>
              </a:rPr>
              <a:t>&lt;token&gt;</a:t>
            </a:r>
            <a:endParaRPr sz="1500">
              <a:solidFill>
                <a:srgbClr val="FF0000"/>
              </a:solidFill>
            </a:endParaRPr>
          </a:p>
        </p:txBody>
      </p:sp>
      <p:sp>
        <p:nvSpPr>
          <p:cNvPr id="168" name="Google Shape;168;p17"/>
          <p:cNvSpPr/>
          <p:nvPr/>
        </p:nvSpPr>
        <p:spPr>
          <a:xfrm>
            <a:off x="1150200" y="3201975"/>
            <a:ext cx="3531000" cy="29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Decryption process and key</a:t>
            </a:r>
            <a:endParaRPr sz="1700">
              <a:solidFill>
                <a:srgbClr val="FF0000"/>
              </a:solidFill>
            </a:endParaRPr>
          </a:p>
        </p:txBody>
      </p:sp>
      <p:sp>
        <p:nvSpPr>
          <p:cNvPr id="169" name="Google Shape;169;p17"/>
          <p:cNvSpPr/>
          <p:nvPr/>
        </p:nvSpPr>
        <p:spPr>
          <a:xfrm>
            <a:off x="1150200" y="3768775"/>
            <a:ext cx="3531000" cy="29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Webapp and Javascript</a:t>
            </a:r>
            <a:endParaRPr sz="1700">
              <a:solidFill>
                <a:srgbClr val="FF0000"/>
              </a:solidFill>
            </a:endParaRPr>
          </a:p>
        </p:txBody>
      </p:sp>
      <p:sp>
        <p:nvSpPr>
          <p:cNvPr id="170" name="Google Shape;170;p17"/>
          <p:cNvSpPr/>
          <p:nvPr/>
        </p:nvSpPr>
        <p:spPr>
          <a:xfrm>
            <a:off x="1173075" y="4335575"/>
            <a:ext cx="3531000" cy="29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Obfuscation and reflection</a:t>
            </a:r>
            <a:endParaRPr sz="1700">
              <a:solidFill>
                <a:srgbClr val="FF0000"/>
              </a:solidFill>
            </a:endParaRPr>
          </a:p>
        </p:txBody>
      </p:sp>
      <p:pic>
        <p:nvPicPr>
          <p:cNvPr id="171" name="Google Shape;17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7150" y="1571150"/>
            <a:ext cx="2619625" cy="315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177" name="Google Shape;177;p18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 Android application reversing</a:t>
            </a:r>
            <a:endParaRPr/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800" y="216975"/>
            <a:ext cx="1788325" cy="11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819150" y="1571150"/>
            <a:ext cx="7342200" cy="32934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0000FF"/>
                </a:solidFill>
              </a:rPr>
              <a:t>Strings</a:t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180" name="Google Shape;180;p18"/>
          <p:cNvSpPr/>
          <p:nvPr/>
        </p:nvSpPr>
        <p:spPr>
          <a:xfrm>
            <a:off x="1351752" y="2367250"/>
            <a:ext cx="1444200" cy="40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Website </a:t>
            </a:r>
            <a:endParaRPr sz="1700">
              <a:solidFill>
                <a:srgbClr val="FF0000"/>
              </a:solidFill>
            </a:endParaRPr>
          </a:p>
        </p:txBody>
      </p:sp>
      <p:sp>
        <p:nvSpPr>
          <p:cNvPr id="181" name="Google Shape;181;p18"/>
          <p:cNvSpPr/>
          <p:nvPr/>
        </p:nvSpPr>
        <p:spPr>
          <a:xfrm>
            <a:off x="3768149" y="2370600"/>
            <a:ext cx="1444200" cy="40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Token</a:t>
            </a:r>
            <a:endParaRPr sz="1700">
              <a:solidFill>
                <a:srgbClr val="FF0000"/>
              </a:solidFill>
            </a:endParaRPr>
          </a:p>
        </p:txBody>
      </p:sp>
      <p:sp>
        <p:nvSpPr>
          <p:cNvPr id="182" name="Google Shape;182;p18"/>
          <p:cNvSpPr/>
          <p:nvPr/>
        </p:nvSpPr>
        <p:spPr>
          <a:xfrm>
            <a:off x="6184500" y="2367250"/>
            <a:ext cx="1444200" cy="40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Version</a:t>
            </a:r>
            <a:endParaRPr sz="1700">
              <a:solidFill>
                <a:srgbClr val="FF0000"/>
              </a:solidFill>
            </a:endParaRPr>
          </a:p>
        </p:txBody>
      </p:sp>
      <p:pic>
        <p:nvPicPr>
          <p:cNvPr id="183" name="Google Shape;18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1750" y="2996113"/>
            <a:ext cx="6276975" cy="178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/>
          <p:nvPr/>
        </p:nvSpPr>
        <p:spPr>
          <a:xfrm>
            <a:off x="1044600" y="1496550"/>
            <a:ext cx="3830400" cy="19251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0000FF"/>
                </a:solidFill>
              </a:rPr>
              <a:t>Decrypted code</a:t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189" name="Google Shape;189;p19"/>
          <p:cNvSpPr txBox="1"/>
          <p:nvPr>
            <p:ph type="title"/>
          </p:nvPr>
        </p:nvSpPr>
        <p:spPr>
          <a:xfrm>
            <a:off x="819150" y="616550"/>
            <a:ext cx="75057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190" name="Google Shape;190;p19"/>
          <p:cNvSpPr txBox="1"/>
          <p:nvPr>
            <p:ph idx="4294967295" type="subTitle"/>
          </p:nvPr>
        </p:nvSpPr>
        <p:spPr>
          <a:xfrm>
            <a:off x="513675" y="1045302"/>
            <a:ext cx="53613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 Android application reversing</a:t>
            </a:r>
            <a:endParaRPr/>
          </a:p>
        </p:txBody>
      </p:sp>
      <p:pic>
        <p:nvPicPr>
          <p:cNvPr id="191" name="Google Shape;1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800" y="216975"/>
            <a:ext cx="1788325" cy="11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9"/>
          <p:cNvSpPr/>
          <p:nvPr/>
        </p:nvSpPr>
        <p:spPr>
          <a:xfrm>
            <a:off x="1194300" y="2180625"/>
            <a:ext cx="35310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HTTPS communication with server</a:t>
            </a:r>
            <a:endParaRPr sz="1700">
              <a:solidFill>
                <a:srgbClr val="FF0000"/>
              </a:solidFill>
            </a:endParaRPr>
          </a:p>
        </p:txBody>
      </p:sp>
      <p:sp>
        <p:nvSpPr>
          <p:cNvPr id="193" name="Google Shape;193;p19"/>
          <p:cNvSpPr/>
          <p:nvPr/>
        </p:nvSpPr>
        <p:spPr>
          <a:xfrm>
            <a:off x="1194300" y="2975650"/>
            <a:ext cx="3485400" cy="29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Token hash</a:t>
            </a:r>
            <a:endParaRPr sz="1700">
              <a:solidFill>
                <a:srgbClr val="FF0000"/>
              </a:solidFill>
            </a:endParaRPr>
          </a:p>
        </p:txBody>
      </p:sp>
      <p:pic>
        <p:nvPicPr>
          <p:cNvPr id="194" name="Google Shape;19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625" y="3526875"/>
            <a:ext cx="8132949" cy="135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9"/>
          <p:cNvSpPr/>
          <p:nvPr/>
        </p:nvSpPr>
        <p:spPr>
          <a:xfrm>
            <a:off x="5168200" y="1447600"/>
            <a:ext cx="3689700" cy="19251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0000FF"/>
                </a:solidFill>
              </a:rPr>
              <a:t>Bytecode (low level code)</a:t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196" name="Google Shape;196;p19"/>
          <p:cNvSpPr/>
          <p:nvPr/>
        </p:nvSpPr>
        <p:spPr>
          <a:xfrm>
            <a:off x="5547950" y="2180625"/>
            <a:ext cx="3138900" cy="40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Old website</a:t>
            </a:r>
            <a:endParaRPr sz="17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202" name="Google Shape;202;p20"/>
          <p:cNvSpPr txBox="1"/>
          <p:nvPr>
            <p:ph idx="1" type="body"/>
          </p:nvPr>
        </p:nvSpPr>
        <p:spPr>
          <a:xfrm>
            <a:off x="802425" y="1635600"/>
            <a:ext cx="7505700" cy="22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Dynamic analysis</a:t>
            </a:r>
            <a:endParaRPr/>
          </a:p>
        </p:txBody>
      </p:sp>
      <p:sp>
        <p:nvSpPr>
          <p:cNvPr id="203" name="Google Shape;203;p20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 Android application reversing</a:t>
            </a:r>
            <a:endParaRPr/>
          </a:p>
        </p:txBody>
      </p:sp>
      <p:pic>
        <p:nvPicPr>
          <p:cNvPr id="204" name="Google Shape;2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800" y="216975"/>
            <a:ext cx="1788325" cy="11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0"/>
          <p:cNvSpPr/>
          <p:nvPr/>
        </p:nvSpPr>
        <p:spPr>
          <a:xfrm>
            <a:off x="4190500" y="2381900"/>
            <a:ext cx="1020300" cy="14229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</a:rPr>
              <a:t>PC</a:t>
            </a:r>
            <a:endParaRPr sz="12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0000FF"/>
                </a:solidFill>
              </a:rPr>
              <a:t>SSL-STRIP </a:t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0000FF"/>
                </a:solidFill>
              </a:rPr>
              <a:t>TOOL</a:t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206" name="Google Shape;206;p20"/>
          <p:cNvSpPr/>
          <p:nvPr/>
        </p:nvSpPr>
        <p:spPr>
          <a:xfrm>
            <a:off x="7343900" y="2301550"/>
            <a:ext cx="874600" cy="1497063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Web server</a:t>
            </a:r>
            <a:endParaRPr sz="1200"/>
          </a:p>
        </p:txBody>
      </p:sp>
      <p:sp>
        <p:nvSpPr>
          <p:cNvPr id="207" name="Google Shape;207;p20"/>
          <p:cNvSpPr/>
          <p:nvPr/>
        </p:nvSpPr>
        <p:spPr>
          <a:xfrm>
            <a:off x="946475" y="2381900"/>
            <a:ext cx="1411800" cy="14229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0000FF"/>
                </a:solidFill>
              </a:rPr>
              <a:t>Application</a:t>
            </a:r>
            <a:endParaRPr sz="13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cxnSp>
        <p:nvCxnSpPr>
          <p:cNvPr id="208" name="Google Shape;208;p20"/>
          <p:cNvCxnSpPr/>
          <p:nvPr/>
        </p:nvCxnSpPr>
        <p:spPr>
          <a:xfrm flipH="1" rot="10800000">
            <a:off x="2358275" y="2675500"/>
            <a:ext cx="1832100" cy="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" name="Google Shape;209;p20"/>
          <p:cNvSpPr txBox="1"/>
          <p:nvPr/>
        </p:nvSpPr>
        <p:spPr>
          <a:xfrm>
            <a:off x="2932458" y="2377750"/>
            <a:ext cx="605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http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0" name="Google Shape;210;p20"/>
          <p:cNvCxnSpPr/>
          <p:nvPr/>
        </p:nvCxnSpPr>
        <p:spPr>
          <a:xfrm flipH="1" rot="10800000">
            <a:off x="5210925" y="2684850"/>
            <a:ext cx="2133000" cy="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1" name="Google Shape;211;p20"/>
          <p:cNvSpPr txBox="1"/>
          <p:nvPr/>
        </p:nvSpPr>
        <p:spPr>
          <a:xfrm>
            <a:off x="5879403" y="2387100"/>
            <a:ext cx="70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https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2" name="Google Shape;212;p20"/>
          <p:cNvCxnSpPr/>
          <p:nvPr/>
        </p:nvCxnSpPr>
        <p:spPr>
          <a:xfrm flipH="1">
            <a:off x="5210925" y="3207850"/>
            <a:ext cx="21330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3" name="Google Shape;213;p20"/>
          <p:cNvSpPr txBox="1"/>
          <p:nvPr/>
        </p:nvSpPr>
        <p:spPr>
          <a:xfrm>
            <a:off x="5924693" y="2908800"/>
            <a:ext cx="70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https</a:t>
            </a:r>
            <a:endParaRPr sz="1200">
              <a:solidFill>
                <a:srgbClr val="6AA84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0"/>
          <p:cNvSpPr txBox="1"/>
          <p:nvPr/>
        </p:nvSpPr>
        <p:spPr>
          <a:xfrm>
            <a:off x="2655999" y="2675500"/>
            <a:ext cx="1269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http (truncated links)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5" name="Google Shape;215;p20"/>
          <p:cNvCxnSpPr/>
          <p:nvPr/>
        </p:nvCxnSpPr>
        <p:spPr>
          <a:xfrm flipH="1">
            <a:off x="2315200" y="3207850"/>
            <a:ext cx="18753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" name="Google Shape;216;p20"/>
          <p:cNvSpPr txBox="1"/>
          <p:nvPr/>
        </p:nvSpPr>
        <p:spPr>
          <a:xfrm>
            <a:off x="892125" y="4069150"/>
            <a:ext cx="732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Mitigation: HTTP Strict Transport Policy (HSTS) and no redirects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0"/>
          <p:cNvSpPr/>
          <p:nvPr/>
        </p:nvSpPr>
        <p:spPr>
          <a:xfrm>
            <a:off x="2894800" y="1605900"/>
            <a:ext cx="11493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/>
              <a:t>User-Agent</a:t>
            </a:r>
            <a:endParaRPr sz="1300">
              <a:solidFill>
                <a:srgbClr val="FF0000"/>
              </a:solidFill>
            </a:endParaRPr>
          </a:p>
        </p:txBody>
      </p:sp>
      <p:sp>
        <p:nvSpPr>
          <p:cNvPr id="218" name="Google Shape;218;p20"/>
          <p:cNvSpPr/>
          <p:nvPr/>
        </p:nvSpPr>
        <p:spPr>
          <a:xfrm>
            <a:off x="4190500" y="1621950"/>
            <a:ext cx="10203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Requests</a:t>
            </a:r>
            <a:endParaRPr sz="1500">
              <a:solidFill>
                <a:srgbClr val="FF0000"/>
              </a:solidFill>
            </a:endParaRPr>
          </a:p>
        </p:txBody>
      </p:sp>
      <p:sp>
        <p:nvSpPr>
          <p:cNvPr id="219" name="Google Shape;219;p20"/>
          <p:cNvSpPr/>
          <p:nvPr/>
        </p:nvSpPr>
        <p:spPr>
          <a:xfrm>
            <a:off x="5721900" y="3954850"/>
            <a:ext cx="18753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Login </a:t>
            </a:r>
            <a:r>
              <a:rPr lang="fr" sz="1500"/>
              <a:t>Requests</a:t>
            </a:r>
            <a:endParaRPr sz="1500">
              <a:solidFill>
                <a:srgbClr val="FF0000"/>
              </a:solidFill>
            </a:endParaRPr>
          </a:p>
        </p:txBody>
      </p:sp>
      <p:sp>
        <p:nvSpPr>
          <p:cNvPr id="220" name="Google Shape;220;p20"/>
          <p:cNvSpPr/>
          <p:nvPr/>
        </p:nvSpPr>
        <p:spPr>
          <a:xfrm>
            <a:off x="6942450" y="3716850"/>
            <a:ext cx="874500" cy="11199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/>
          <p:nvPr>
            <p:ph type="title"/>
          </p:nvPr>
        </p:nvSpPr>
        <p:spPr>
          <a:xfrm>
            <a:off x="819150" y="61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I. Reverse - web challenge</a:t>
            </a:r>
            <a:endParaRPr/>
          </a:p>
        </p:txBody>
      </p:sp>
      <p:sp>
        <p:nvSpPr>
          <p:cNvPr id="226" name="Google Shape;226;p21"/>
          <p:cNvSpPr txBox="1"/>
          <p:nvPr>
            <p:ph idx="4294967295" type="subTitle"/>
          </p:nvPr>
        </p:nvSpPr>
        <p:spPr>
          <a:xfrm>
            <a:off x="819150" y="11572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Phase I :  Android application reversing</a:t>
            </a:r>
            <a:endParaRPr/>
          </a:p>
        </p:txBody>
      </p:sp>
      <p:pic>
        <p:nvPicPr>
          <p:cNvPr id="227" name="Google Shape;2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800" y="216975"/>
            <a:ext cx="1788325" cy="11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1"/>
          <p:cNvSpPr txBox="1"/>
          <p:nvPr/>
        </p:nvSpPr>
        <p:spPr>
          <a:xfrm>
            <a:off x="916550" y="1808925"/>
            <a:ext cx="72975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fr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Dynamic analysis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1"/>
          <p:cNvSpPr/>
          <p:nvPr/>
        </p:nvSpPr>
        <p:spPr>
          <a:xfrm>
            <a:off x="4190500" y="2381900"/>
            <a:ext cx="1411800" cy="14229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</a:rPr>
              <a:t>Private </a:t>
            </a:r>
            <a:endParaRPr sz="12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</a:rPr>
              <a:t>Application</a:t>
            </a:r>
            <a:endParaRPr sz="12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FF"/>
                </a:solidFill>
              </a:rPr>
              <a:t>folder</a:t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230" name="Google Shape;230;p21"/>
          <p:cNvSpPr/>
          <p:nvPr/>
        </p:nvSpPr>
        <p:spPr>
          <a:xfrm>
            <a:off x="946475" y="2381900"/>
            <a:ext cx="1411800" cy="14229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0000FF"/>
                </a:solidFill>
              </a:rPr>
              <a:t>Application</a:t>
            </a:r>
            <a:endParaRPr sz="13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FF"/>
              </a:solidFill>
            </a:endParaRPr>
          </a:p>
        </p:txBody>
      </p:sp>
      <p:cxnSp>
        <p:nvCxnSpPr>
          <p:cNvPr id="231" name="Google Shape;231;p21"/>
          <p:cNvCxnSpPr/>
          <p:nvPr/>
        </p:nvCxnSpPr>
        <p:spPr>
          <a:xfrm flipH="1" rot="10800000">
            <a:off x="2358275" y="2675500"/>
            <a:ext cx="1832100" cy="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2" name="Google Shape;232;p21"/>
          <p:cNvSpPr txBox="1"/>
          <p:nvPr/>
        </p:nvSpPr>
        <p:spPr>
          <a:xfrm>
            <a:off x="2454649" y="2259175"/>
            <a:ext cx="1639500" cy="369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copy and decrypt apk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 txBox="1"/>
          <p:nvPr/>
        </p:nvSpPr>
        <p:spPr>
          <a:xfrm>
            <a:off x="2510675" y="3056500"/>
            <a:ext cx="156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Load class from apk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4" name="Google Shape;234;p21"/>
          <p:cNvCxnSpPr/>
          <p:nvPr/>
        </p:nvCxnSpPr>
        <p:spPr>
          <a:xfrm flipH="1">
            <a:off x="2315200" y="3512650"/>
            <a:ext cx="18753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5" name="Google Shape;235;p21"/>
          <p:cNvCxnSpPr/>
          <p:nvPr/>
        </p:nvCxnSpPr>
        <p:spPr>
          <a:xfrm>
            <a:off x="5602300" y="3521050"/>
            <a:ext cx="16428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6" name="Google Shape;236;p21"/>
          <p:cNvSpPr txBox="1"/>
          <p:nvPr/>
        </p:nvSpPr>
        <p:spPr>
          <a:xfrm>
            <a:off x="5749569" y="2269900"/>
            <a:ext cx="1788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ADB shell connection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7" name="Google Shape;237;p21"/>
          <p:cNvCxnSpPr/>
          <p:nvPr/>
        </p:nvCxnSpPr>
        <p:spPr>
          <a:xfrm flipH="1">
            <a:off x="5602325" y="2725225"/>
            <a:ext cx="16428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8" name="Google Shape;238;p21"/>
          <p:cNvSpPr txBox="1"/>
          <p:nvPr/>
        </p:nvSpPr>
        <p:spPr>
          <a:xfrm>
            <a:off x="5714919" y="3049888"/>
            <a:ext cx="1788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copy decrypted apk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1"/>
          <p:cNvSpPr/>
          <p:nvPr/>
        </p:nvSpPr>
        <p:spPr>
          <a:xfrm>
            <a:off x="7232000" y="2269900"/>
            <a:ext cx="1411800" cy="14229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0000FF"/>
                </a:solidFill>
              </a:rPr>
              <a:t>Hacker’s computer</a:t>
            </a:r>
            <a:endParaRPr sz="13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